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55"/>
  </p:notesMasterIdLst>
  <p:sldIdLst>
    <p:sldId id="256" r:id="rId2"/>
    <p:sldId id="326" r:id="rId3"/>
    <p:sldId id="529" r:id="rId4"/>
    <p:sldId id="528" r:id="rId5"/>
    <p:sldId id="570" r:id="rId6"/>
    <p:sldId id="573" r:id="rId7"/>
    <p:sldId id="448" r:id="rId8"/>
    <p:sldId id="531" r:id="rId9"/>
    <p:sldId id="530" r:id="rId10"/>
    <p:sldId id="263" r:id="rId11"/>
    <p:sldId id="532" r:id="rId12"/>
    <p:sldId id="571" r:id="rId13"/>
    <p:sldId id="533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  <p:sldId id="569" r:id="rId23"/>
    <p:sldId id="572" r:id="rId24"/>
    <p:sldId id="546" r:id="rId25"/>
    <p:sldId id="557" r:id="rId26"/>
    <p:sldId id="447" r:id="rId27"/>
    <p:sldId id="543" r:id="rId28"/>
    <p:sldId id="552" r:id="rId29"/>
    <p:sldId id="553" r:id="rId30"/>
    <p:sldId id="544" r:id="rId31"/>
    <p:sldId id="545" r:id="rId32"/>
    <p:sldId id="555" r:id="rId33"/>
    <p:sldId id="556" r:id="rId34"/>
    <p:sldId id="558" r:id="rId35"/>
    <p:sldId id="564" r:id="rId36"/>
    <p:sldId id="565" r:id="rId37"/>
    <p:sldId id="551" r:id="rId38"/>
    <p:sldId id="559" r:id="rId39"/>
    <p:sldId id="560" r:id="rId40"/>
    <p:sldId id="265" r:id="rId41"/>
    <p:sldId id="266" r:id="rId42"/>
    <p:sldId id="562" r:id="rId43"/>
    <p:sldId id="268" r:id="rId44"/>
    <p:sldId id="563" r:id="rId45"/>
    <p:sldId id="271" r:id="rId46"/>
    <p:sldId id="269" r:id="rId47"/>
    <p:sldId id="566" r:id="rId48"/>
    <p:sldId id="568" r:id="rId49"/>
    <p:sldId id="550" r:id="rId50"/>
    <p:sldId id="488" r:id="rId51"/>
    <p:sldId id="547" r:id="rId52"/>
    <p:sldId id="548" r:id="rId53"/>
    <p:sldId id="549" r:id="rId5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CFF"/>
    <a:srgbClr val="70AD47"/>
    <a:srgbClr val="5B9BD5"/>
    <a:srgbClr val="CE10B3"/>
    <a:srgbClr val="F739E9"/>
    <a:srgbClr val="5BB3CA"/>
    <a:srgbClr val="8FBE84"/>
    <a:srgbClr val="ED7D31"/>
    <a:srgbClr val="C54644"/>
    <a:srgbClr val="2323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901" autoAdjust="0"/>
    <p:restoredTop sz="88620" autoAdjust="0"/>
  </p:normalViewPr>
  <p:slideViewPr>
    <p:cSldViewPr snapToGrid="0">
      <p:cViewPr varScale="1">
        <p:scale>
          <a:sx n="59" d="100"/>
          <a:sy n="59" d="100"/>
        </p:scale>
        <p:origin x="4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9DC9314-87DB-476A-8F10-414ADC6C861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E8678561-68DC-494E-AB1E-45FF0B1D352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4807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1370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More advanced measures are </a:t>
                </a:r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based on the model’s maximum likelihood (p(data | model),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𝐿</m:t>
                        </m:r>
                      </m:e>
                    </m:acc>
                  </m:oMath>
                </a14:m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), and</a:t>
                </a:r>
                <a:r>
                  <a:rPr lang="en-US" sz="1200" baseline="0" dirty="0">
                    <a:latin typeface="Alef" panose="00000500000000000000" pitchFamily="2" charset="-79"/>
                    <a:cs typeface="Alef" panose="00000500000000000000" pitchFamily="2" charset="-79"/>
                  </a:rPr>
                  <a:t> typically</a:t>
                </a:r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 penalizes for number of model’s parameters (k)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More advanced measures are </a:t>
                </a:r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based on the model’s maximum likelihood (p(data | model), </a:t>
                </a:r>
                <a:r>
                  <a:rPr lang="en-US" sz="1200" b="0" i="0">
                    <a:latin typeface="Cambria Math" panose="02040503050406030204" pitchFamily="18" charset="0"/>
                    <a:cs typeface="Alef" panose="00000500000000000000" pitchFamily="2" charset="-79"/>
                  </a:rPr>
                  <a:t>𝐿 ̂</a:t>
                </a:r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), and</a:t>
                </a:r>
                <a:r>
                  <a:rPr lang="en-US" sz="1200" baseline="0" dirty="0">
                    <a:latin typeface="Alef" panose="00000500000000000000" pitchFamily="2" charset="-79"/>
                    <a:cs typeface="Alef" panose="00000500000000000000" pitchFamily="2" charset="-79"/>
                  </a:rPr>
                  <a:t> typically</a:t>
                </a:r>
                <a:r>
                  <a:rPr lang="en-US" sz="1200" dirty="0">
                    <a:latin typeface="Alef" panose="00000500000000000000" pitchFamily="2" charset="-79"/>
                    <a:cs typeface="Alef" panose="00000500000000000000" pitchFamily="2" charset="-79"/>
                  </a:rPr>
                  <a:t> penalizes for number of model’s parameters (k)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678561-68DC-494E-AB1E-45FF0B1D3520}" type="slidenum">
              <a:rPr lang="he-IL" smtClean="0"/>
              <a:t>34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48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864D8-D8C0-4061-9967-F53AE055D3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Say moving</a:t>
            </a:r>
            <a:r>
              <a:rPr lang="en-US" baseline="0" dirty="0"/>
              <a:t> from the intercept (centered length of recipient = 0) to 1 above the mean.</a:t>
            </a:r>
          </a:p>
          <a:p>
            <a:pPr algn="l" rtl="0"/>
            <a:r>
              <a:rPr lang="en-US" baseline="0" dirty="0"/>
              <a:t>The odds change by 2.01.</a:t>
            </a:r>
          </a:p>
          <a:p>
            <a:pPr algn="l" rtl="0"/>
            <a:r>
              <a:rPr lang="en-US" baseline="0" dirty="0"/>
              <a:t>Odds on average – 0.26/0.74 = 0.35</a:t>
            </a:r>
          </a:p>
          <a:p>
            <a:pPr algn="l" rtl="0"/>
            <a:r>
              <a:rPr lang="en-US" baseline="0" dirty="0"/>
              <a:t>Odds in x=1 are therefore 35%*2.01 = 0.7</a:t>
            </a:r>
          </a:p>
          <a:p>
            <a:pPr algn="l" rtl="0"/>
            <a:r>
              <a:rPr lang="en-US" baseline="0" dirty="0"/>
              <a:t>That means that:</a:t>
            </a:r>
          </a:p>
          <a:p>
            <a:pPr algn="l" rtl="0"/>
            <a:r>
              <a:rPr lang="en-US" baseline="0" dirty="0"/>
              <a:t> p/1-p = 0.7</a:t>
            </a:r>
          </a:p>
          <a:p>
            <a:pPr algn="l" rtl="0"/>
            <a:r>
              <a:rPr lang="en-US" baseline="0" dirty="0"/>
              <a:t>Therefore p is 41%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864D8-D8C0-4061-9967-F53AE055D3D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20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66520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253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219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458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8231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1192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749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14436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137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0890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8471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CC15E-413B-4920-89EC-754C55B17070}" type="datetimeFigureOut">
              <a:rPr lang="he-IL" smtClean="0"/>
              <a:t>י"ט/כסלו/תשפ"ג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3BCB-9703-4A3B-B7F0-1F3176332ED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1488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article/10.3758/s13428-010-0049-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s://link.springer.com/article/10.3758/BF03194105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m-clark.github.io/generalized-additive-models/introduction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4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environmentalcomputing.net/statistics/gam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550400" cy="2387600"/>
          </a:xfrm>
        </p:spPr>
        <p:txBody>
          <a:bodyPr>
            <a:normAutofit/>
          </a:bodyPr>
          <a:lstStyle/>
          <a:p>
            <a:pPr rtl="0"/>
            <a:r>
              <a:rPr lang="en-US" sz="54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Stats for Grad Students:</a:t>
            </a:r>
            <a:br>
              <a:rPr lang="en-US" sz="54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5400" dirty="0">
                <a:effectLst/>
                <a:latin typeface="Alef" panose="00000500000000000000" pitchFamily="2" charset="-79"/>
                <a:cs typeface="Alef" panose="00000500000000000000" pitchFamily="2" charset="-79"/>
              </a:rPr>
              <a:t>Lecture #7</a:t>
            </a:r>
            <a:endParaRPr lang="he-IL" sz="5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4116"/>
            <a:ext cx="9144000" cy="1752283"/>
          </a:xfrm>
        </p:spPr>
        <p:txBody>
          <a:bodyPr>
            <a:normAutofit fontScale="92500" lnSpcReduction="10000"/>
          </a:bodyPr>
          <a:lstStyle/>
          <a:p>
            <a:pPr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Interactions in regression models</a:t>
            </a:r>
          </a:p>
          <a:p>
            <a:pPr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Centering, scaling (and other predictor transformations)</a:t>
            </a:r>
          </a:p>
          <a:p>
            <a:pPr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Logistic regression</a:t>
            </a:r>
          </a:p>
          <a:p>
            <a:pPr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(if time allows) Beyond two-way interactions</a:t>
            </a:r>
          </a:p>
        </p:txBody>
      </p:sp>
    </p:spTree>
    <p:extLst>
      <p:ext uri="{BB962C8B-B14F-4D97-AF65-F5344CB8AC3E}">
        <p14:creationId xmlns:p14="http://schemas.microsoft.com/office/powerpoint/2010/main" val="189650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Questions about interactions are very common…</a:t>
            </a:r>
            <a:b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Over-using the happiness example</a:t>
            </a:r>
            <a:endParaRPr lang="en-US" sz="36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1011"/>
            <a:ext cx="8174141" cy="5375305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>
                <a:solidFill>
                  <a:srgbClr val="CE10B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 effect of </a:t>
            </a:r>
            <a:r>
              <a:rPr lang="en-US" b="1" dirty="0">
                <a:solidFill>
                  <a:srgbClr val="CE10B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pet ownership </a:t>
            </a:r>
            <a:r>
              <a:rPr lang="en-US" dirty="0">
                <a:solidFill>
                  <a:srgbClr val="CE10B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(dog/cat/none) and </a:t>
            </a:r>
            <a:r>
              <a:rPr lang="en-US" b="1" dirty="0">
                <a:solidFill>
                  <a:srgbClr val="CE10B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housing type </a:t>
            </a:r>
            <a:r>
              <a:rPr lang="en-US" dirty="0">
                <a:solidFill>
                  <a:srgbClr val="CE10B3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(house/apartment):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Dog &gt; Cat &gt; none (main effect of pet ownership)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No difference between people who live in house vs. apartment (no main effect of housing type)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: having a dog in a house increases happiness levels; having a dog in an apartment makes you less happy.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solidFill>
                  <a:srgbClr val="5B9BD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 effect of </a:t>
            </a:r>
            <a:r>
              <a:rPr lang="en-US" b="1" dirty="0">
                <a:solidFill>
                  <a:srgbClr val="5B9BD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income</a:t>
            </a:r>
            <a:r>
              <a:rPr lang="en-US" dirty="0">
                <a:solidFill>
                  <a:srgbClr val="5B9BD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($0 … $100K annually) and </a:t>
            </a:r>
            <a:r>
              <a:rPr lang="en-US" b="1" dirty="0">
                <a:solidFill>
                  <a:srgbClr val="5B9BD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work hours </a:t>
            </a:r>
            <a:r>
              <a:rPr lang="en-US" dirty="0">
                <a:solidFill>
                  <a:srgbClr val="5B9BD5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(0… 80 per week week):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People with more money are generally more happy (main effect).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People who work less hours are more happy (main effect).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: Among people who work lots of hours, making more money doesn’t increase happiness. </a:t>
            </a:r>
          </a:p>
          <a:p>
            <a:pPr marL="457200" lvl="1" indent="0" algn="l" rtl="0"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Exercise hours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(0…20 hours/week) and </a:t>
            </a:r>
            <a:r>
              <a:rPr lang="en-US" b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type of activity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(team/alone).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More exercise greater happiness (main effect)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People who exercise in groups are more happy (main effect)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: The effect of more exercise in greater when you work out in a group.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3B50-FEF5-8869-D20E-3FD1BEF254CD}"/>
              </a:ext>
            </a:extLst>
          </p:cNvPr>
          <p:cNvSpPr/>
          <p:nvPr/>
        </p:nvSpPr>
        <p:spPr>
          <a:xfrm>
            <a:off x="8432008" y="1230224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rgbClr val="CE10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two categorical predictors </a:t>
            </a:r>
            <a:r>
              <a:rPr lang="en-US" sz="1600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(categorical-categorical)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5C8EA-CD37-A3D3-37D0-4C39FB4BC4C7}"/>
              </a:ext>
            </a:extLst>
          </p:cNvPr>
          <p:cNvSpPr/>
          <p:nvPr/>
        </p:nvSpPr>
        <p:spPr>
          <a:xfrm>
            <a:off x="8432006" y="4849299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a categorical and continuous predictor </a:t>
            </a:r>
            <a:r>
              <a:rPr lang="en-US" sz="1600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(categorical-continuous)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8731B-5C48-9A60-781F-BF13736525CF}"/>
              </a:ext>
            </a:extLst>
          </p:cNvPr>
          <p:cNvSpPr/>
          <p:nvPr/>
        </p:nvSpPr>
        <p:spPr>
          <a:xfrm>
            <a:off x="8432005" y="3073491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two continuous predictors </a:t>
            </a:r>
            <a:r>
              <a:rPr lang="en-US" sz="1600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(continuous-continuous)</a:t>
            </a:r>
          </a:p>
        </p:txBody>
      </p:sp>
    </p:spTree>
    <p:extLst>
      <p:ext uri="{BB962C8B-B14F-4D97-AF65-F5344CB8AC3E}">
        <p14:creationId xmlns:p14="http://schemas.microsoft.com/office/powerpoint/2010/main" val="214981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Questions about Interactions are very common…</a:t>
            </a:r>
            <a:b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Over-using the happiness example</a:t>
            </a:r>
            <a:endParaRPr lang="en-US" sz="36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1011"/>
            <a:ext cx="8174141" cy="5375305"/>
          </a:xfrm>
        </p:spPr>
        <p:txBody>
          <a:bodyPr>
            <a:normAutofit fontScale="70000" lnSpcReduction="20000"/>
          </a:bodyPr>
          <a:lstStyle/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 effect of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pet ownership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(dog/cat/none) and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housing type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(house/apartment): </a:t>
            </a:r>
          </a:p>
          <a:p>
            <a:pPr lvl="1"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Dog &gt; Cat &gt; none (main effect of pet ownership)</a:t>
            </a:r>
          </a:p>
          <a:p>
            <a:pPr lvl="1"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No difference between people who live in house vs. apartment (no main effect of housing type)</a:t>
            </a:r>
          </a:p>
          <a:p>
            <a:pPr lvl="1" algn="l" rtl="0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: having a dog in a house increases happiness levels; having a dog in an apartment makes you less happy.</a:t>
            </a:r>
          </a:p>
          <a:p>
            <a:pPr lvl="1" algn="l" rtl="0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>
                  <a:lumMod val="75000"/>
                </a:schemeClr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 effect of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income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 ($0 … $100K annually) and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work hours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(0… 80 per week week): </a:t>
            </a:r>
          </a:p>
          <a:p>
            <a:pPr lvl="1"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People with more money are generally more happy (main effect).</a:t>
            </a:r>
          </a:p>
          <a:p>
            <a:pPr lvl="1" algn="l" rtl="0"/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People who work less hours are more happy (main effect).</a:t>
            </a:r>
          </a:p>
          <a:p>
            <a:pPr lvl="1" algn="l" rtl="0"/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: Among people who work lots of hours, making more money doesn’t increase happiness. </a:t>
            </a:r>
          </a:p>
          <a:p>
            <a:pPr marL="457200" lvl="1" indent="0" algn="l" rtl="0"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Exercise hours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(0…20 hours/week) and </a:t>
            </a:r>
            <a:r>
              <a:rPr lang="en-US" b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type of activity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(team/alone).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More exercise greater happiness (main effect)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People who exercise in groups are more happy (main effect)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: The effect of more exercise in greater when you work out in a group.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D63B50-FEF5-8869-D20E-3FD1BEF254CD}"/>
              </a:ext>
            </a:extLst>
          </p:cNvPr>
          <p:cNvSpPr/>
          <p:nvPr/>
        </p:nvSpPr>
        <p:spPr>
          <a:xfrm>
            <a:off x="8432008" y="1230224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two categorical predictors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(categorical-categorical)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B5C8EA-CD37-A3D3-37D0-4C39FB4BC4C7}"/>
              </a:ext>
            </a:extLst>
          </p:cNvPr>
          <p:cNvSpPr/>
          <p:nvPr/>
        </p:nvSpPr>
        <p:spPr>
          <a:xfrm>
            <a:off x="8432006" y="4849299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a categorical and continuous predictor </a:t>
            </a:r>
            <a:r>
              <a:rPr lang="en-US" sz="1600" dirty="0">
                <a:solidFill>
                  <a:schemeClr val="tx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(categorical-continuous)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8731B-5C48-9A60-781F-BF13736525CF}"/>
              </a:ext>
            </a:extLst>
          </p:cNvPr>
          <p:cNvSpPr/>
          <p:nvPr/>
        </p:nvSpPr>
        <p:spPr>
          <a:xfrm>
            <a:off x="8432005" y="3073491"/>
            <a:ext cx="3214687" cy="127714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Interaction between two continuous predictors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(continuous-continuous)</a:t>
            </a:r>
          </a:p>
        </p:txBody>
      </p:sp>
    </p:spTree>
    <p:extLst>
      <p:ext uri="{BB962C8B-B14F-4D97-AF65-F5344CB8AC3E}">
        <p14:creationId xmlns:p14="http://schemas.microsoft.com/office/powerpoint/2010/main" val="91727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Plotting the raw* data</a:t>
            </a:r>
            <a:b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*(=simulated. don’t use for life-changing decisions!)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7FB35-8BE3-5039-6FEE-144B8AFE5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15011"/>
            <a:ext cx="5821487" cy="4657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2D4F3-EF3C-4737-8C1C-941523842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76" r="76553" b="46526"/>
          <a:stretch/>
        </p:blipFill>
        <p:spPr>
          <a:xfrm>
            <a:off x="6718433" y="577516"/>
            <a:ext cx="4475748" cy="50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Plotting the raw* data</a:t>
            </a:r>
            <a:b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*(=simulated. don’t use for life-changing decisions!)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7FB35-8BE3-5039-6FEE-144B8AFE5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1515011"/>
            <a:ext cx="5821487" cy="465719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A53CB9-4E84-1CE9-424B-6B9C39B0C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19100"/>
            <a:ext cx="6027904" cy="6190906"/>
          </a:xfrm>
        </p:spPr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Predictions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(assuming that all effects plotted are significant, i.e., “extreme enough” under H0; which they are, because they were simulated to be this way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):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Main effect I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(continuous): People who exercise more are happier.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Main effect II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(categorical): People who exercise in a group are happier.</a:t>
            </a:r>
          </a:p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: The effect of exercise hours is specifically (only?*) pronounced in individuals who work out in a team.</a:t>
            </a:r>
          </a:p>
          <a:p>
            <a:pPr lvl="1" algn="l" rtl="0"/>
            <a:r>
              <a:rPr lang="en-US" sz="1900" dirty="0">
                <a:latin typeface="Alef" panose="00000500000000000000" pitchFamily="2" charset="-79"/>
                <a:cs typeface="Alef" panose="00000500000000000000" pitchFamily="2" charset="-79"/>
              </a:rPr>
              <a:t>Or: The effect of working out in a team is more pronounced in higher amount of exercise hours. Remember: </a:t>
            </a:r>
            <a:r>
              <a:rPr lang="en-US" sz="1900" b="1" dirty="0">
                <a:latin typeface="Alef" panose="00000500000000000000" pitchFamily="2" charset="-79"/>
                <a:cs typeface="Alef" panose="00000500000000000000" pitchFamily="2" charset="-79"/>
              </a:rPr>
              <a:t>Interactions are symmetric</a:t>
            </a:r>
            <a:r>
              <a:rPr lang="en-US" sz="1900" dirty="0">
                <a:latin typeface="Alef" panose="00000500000000000000" pitchFamily="2" charset="-79"/>
                <a:cs typeface="Alef" panose="00000500000000000000" pitchFamily="2" charset="-79"/>
              </a:rPr>
              <a:t>!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Let’s assume that we want to test for the significance of these effects, while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controlling for hours sun exposure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(* Note: Testing whether there are ‘simple effects’ of exercise hours on happiness in either/both conditions require additional analyses – testing for ‘simple slopes’. </a:t>
            </a:r>
          </a:p>
          <a:p>
            <a:pPr lvl="1" algn="l" rtl="0"/>
            <a:r>
              <a:rPr lang="en-US" sz="1900" dirty="0">
                <a:latin typeface="Alef" panose="00000500000000000000" pitchFamily="2" charset="-79"/>
                <a:cs typeface="Alef" panose="00000500000000000000" pitchFamily="2" charset="-79"/>
              </a:rPr>
              <a:t>Can be done by looking at the effect of exercise hours in each team separately.)</a:t>
            </a:r>
          </a:p>
        </p:txBody>
      </p:sp>
    </p:spTree>
    <p:extLst>
      <p:ext uri="{BB962C8B-B14F-4D97-AF65-F5344CB8AC3E}">
        <p14:creationId xmlns:p14="http://schemas.microsoft.com/office/powerpoint/2010/main" val="328486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91E61B-D398-3204-88CE-C1635BEA4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42243" r="48007" b="9488"/>
          <a:stretch/>
        </p:blipFill>
        <p:spPr>
          <a:xfrm>
            <a:off x="478451" y="1166842"/>
            <a:ext cx="6007810" cy="3540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Running a model with an interaction - R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8B389-6E2D-4610-CC93-670B4F990192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5571858" y="2214476"/>
            <a:ext cx="2161631" cy="151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C3E63F1-F3A3-62E9-87BF-79BF43000B7B}"/>
              </a:ext>
            </a:extLst>
          </p:cNvPr>
          <p:cNvSpPr txBox="1"/>
          <p:nvPr/>
        </p:nvSpPr>
        <p:spPr>
          <a:xfrm>
            <a:off x="7733489" y="1060314"/>
            <a:ext cx="3861881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Voila!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A significant interaction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The effect of one independent variable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(e.g., sports hours)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on the dependent variable is different in varying levels of the other independent variable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(e.g., team-sports).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68E2-EDE0-969A-B08F-2AEF3C8DAC17}"/>
              </a:ext>
            </a:extLst>
          </p:cNvPr>
          <p:cNvSpPr/>
          <p:nvPr/>
        </p:nvSpPr>
        <p:spPr>
          <a:xfrm>
            <a:off x="2561615" y="3655167"/>
            <a:ext cx="3010243" cy="147711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8A543A-8E0D-890E-DEC6-C13A8ADCA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" t="37092" r="50000" b="56313"/>
          <a:stretch/>
        </p:blipFill>
        <p:spPr>
          <a:xfrm>
            <a:off x="6423496" y="3429000"/>
            <a:ext cx="5479915" cy="4523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665D58-4899-0FC8-F288-800A8395DD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1880" y="3913138"/>
            <a:ext cx="3623149" cy="28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A24875C-180D-7978-B071-1BE0123A6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42243" r="48007" b="9488"/>
          <a:stretch/>
        </p:blipFill>
        <p:spPr>
          <a:xfrm>
            <a:off x="478451" y="1166842"/>
            <a:ext cx="6007810" cy="3540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Running a model with an interaction - R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E63F1-F3A3-62E9-87BF-79BF43000B7B}"/>
              </a:ext>
            </a:extLst>
          </p:cNvPr>
          <p:cNvSpPr txBox="1"/>
          <p:nvPr/>
        </p:nvSpPr>
        <p:spPr>
          <a:xfrm>
            <a:off x="6720396" y="822475"/>
            <a:ext cx="5347779" cy="53245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But…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what happened to the main effects?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Remember: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In multiple regression, the effect of variable x1 is the effect when all other variables are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set to 0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When we didn’t have interactions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(additive models),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this wasn’t crucial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– effect of x1 was assumed to be the same across values of other variables.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When interactions are included,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we allow the effect of a variable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to vary as a function of the levels of another.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When interaction between x1 and x2 are included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–&gt;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 main effect of variable 1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is its estimated effect when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variable 2 is set to 0; main effect of var 2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is its estimated effect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when var 1 is set to 0.</a:t>
            </a:r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68E2-EDE0-969A-B08F-2AEF3C8DAC17}"/>
              </a:ext>
            </a:extLst>
          </p:cNvPr>
          <p:cNvSpPr/>
          <p:nvPr/>
        </p:nvSpPr>
        <p:spPr>
          <a:xfrm>
            <a:off x="2509754" y="3193694"/>
            <a:ext cx="3010243" cy="327173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81A7F97-5A3B-CF2D-CD87-DDC0E9BAE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42243" r="48007" b="9488"/>
          <a:stretch/>
        </p:blipFill>
        <p:spPr>
          <a:xfrm>
            <a:off x="478451" y="1166842"/>
            <a:ext cx="6007810" cy="3540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Running a model with an interaction - R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E63F1-F3A3-62E9-87BF-79BF43000B7B}"/>
              </a:ext>
            </a:extLst>
          </p:cNvPr>
          <p:cNvSpPr txBox="1"/>
          <p:nvPr/>
        </p:nvSpPr>
        <p:spPr>
          <a:xfrm>
            <a:off x="6553200" y="938533"/>
            <a:ext cx="5484957" cy="48936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Main effect of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team sports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(yes/no): Estimated when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number of sports hours is 0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What about the main effect of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sport hours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? 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Depends on the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coding of team sports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!</a:t>
            </a:r>
          </a:p>
          <a:p>
            <a:pPr marL="742950" lvl="1" indent="-285750" algn="l" rtl="0">
              <a:buFont typeface="Arial" panose="020B0604020202020204" pitchFamily="34" charset="0"/>
              <a:buChar char="•"/>
            </a:pP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We haven’t changed default, hence its dummy-coding.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68E2-EDE0-969A-B08F-2AEF3C8DAC17}"/>
              </a:ext>
            </a:extLst>
          </p:cNvPr>
          <p:cNvSpPr/>
          <p:nvPr/>
        </p:nvSpPr>
        <p:spPr>
          <a:xfrm>
            <a:off x="2509754" y="3193694"/>
            <a:ext cx="3010243" cy="327173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799E7-3875-17A6-F0B7-A3922AD92B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72206" y="932597"/>
            <a:ext cx="3623149" cy="2898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39D83-BE09-15BB-9345-7867BB537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" t="83735" r="81958" b="7539"/>
          <a:stretch/>
        </p:blipFill>
        <p:spPr>
          <a:xfrm>
            <a:off x="8213793" y="5937379"/>
            <a:ext cx="2336500" cy="74370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9CB86C-5D39-421E-C347-5086659E0420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6314700" y="6021773"/>
            <a:ext cx="1899093" cy="28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9844C1F-4B6C-5871-89A7-56F8E81C5989}"/>
              </a:ext>
            </a:extLst>
          </p:cNvPr>
          <p:cNvSpPr txBox="1"/>
          <p:nvPr/>
        </p:nvSpPr>
        <p:spPr>
          <a:xfrm>
            <a:off x="3051784" y="5606274"/>
            <a:ext cx="326291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1600" i="1" dirty="0" err="1">
                <a:latin typeface="Alef" panose="00000500000000000000" pitchFamily="2" charset="-79"/>
                <a:cs typeface="Alef" panose="00000500000000000000" pitchFamily="2" charset="-79"/>
              </a:rPr>
              <a:t>noTeam</a:t>
            </a:r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 is set to 0; the effect of sport hours is estimated for that level, i.e., </a:t>
            </a:r>
            <a:r>
              <a:rPr lang="en-US" sz="1600" i="1" dirty="0" err="1">
                <a:latin typeface="Alef" panose="00000500000000000000" pitchFamily="2" charset="-79"/>
                <a:cs typeface="Alef" panose="00000500000000000000" pitchFamily="2" charset="-79"/>
              </a:rPr>
              <a:t>noTeam</a:t>
            </a:r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753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Centering independent variables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860CBC-B912-0C11-766F-7E67BF41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72" y="982767"/>
            <a:ext cx="8233653" cy="5533462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Sometimes (quite rarely) we actually want to estimate the main effects at the raw 0 level of the other variable</a:t>
            </a:r>
            <a:r>
              <a:rPr lang="en-US" sz="240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But more often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, we think of the </a:t>
            </a:r>
            <a:r>
              <a:rPr lang="en-US" sz="2400" i="1" dirty="0">
                <a:latin typeface="Alef" panose="00000500000000000000" pitchFamily="2" charset="-79"/>
                <a:cs typeface="Alef" panose="00000500000000000000" pitchFamily="2" charset="-79"/>
              </a:rPr>
              <a:t>overall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 effect of one variable as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effect on average, </a:t>
            </a:r>
            <a:r>
              <a:rPr lang="en-US" sz="2400" b="1" i="1" dirty="0">
                <a:latin typeface="Alef" panose="00000500000000000000" pitchFamily="2" charset="-79"/>
                <a:cs typeface="Alef" panose="00000500000000000000" pitchFamily="2" charset="-79"/>
              </a:rPr>
              <a:t>across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levels of the other variable(s)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The solution: “Mean centering”: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Making sure all variables included in interactive terms have a mean of 0.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Then, the effect of one variable(s) is estimated at the </a:t>
            </a:r>
            <a:r>
              <a:rPr lang="en-US" sz="2000" b="1" i="1" dirty="0">
                <a:latin typeface="Alef" panose="00000500000000000000" pitchFamily="2" charset="-79"/>
                <a:cs typeface="Alef" panose="00000500000000000000" pitchFamily="2" charset="-79"/>
              </a:rPr>
              <a:t>other variable’s grand mean.</a:t>
            </a:r>
          </a:p>
          <a:p>
            <a:pPr lvl="1" algn="l" rtl="0"/>
            <a:endParaRPr lang="en-US" sz="2000" b="1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AC9D6-DECD-DE1A-13DC-BF098330A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32572" y="982767"/>
            <a:ext cx="3623149" cy="289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Centering (and scaling) independent variables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860CBC-B912-0C11-766F-7E67BF41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73" y="982767"/>
            <a:ext cx="8157050" cy="5533462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For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continuous variables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: 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subtract the mean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: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Which is equivalent to: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What about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categorical variables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? </a:t>
            </a: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Use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effect-coding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!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(This assumes a similar number of observations of the different levels. If not, need to adjust the weights so that the mean is still 0.)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2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6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E120E4-D80B-D992-349F-584EEA5639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8423" y="1540380"/>
            <a:ext cx="3623149" cy="2898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123F19-7CB7-6660-196F-1D73D913A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" t="87677" r="59259" b="9737"/>
          <a:stretch/>
        </p:blipFill>
        <p:spPr>
          <a:xfrm>
            <a:off x="624588" y="1379825"/>
            <a:ext cx="7743835" cy="3211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9F6E57-0DA4-24B2-D66C-49EFE7DE1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8" t="90074" r="59259" b="7340"/>
          <a:stretch/>
        </p:blipFill>
        <p:spPr>
          <a:xfrm>
            <a:off x="624588" y="2362591"/>
            <a:ext cx="7743835" cy="321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4875C-2239-7CD4-C03C-66FA24BF7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" t="81994" r="76094" b="8013"/>
          <a:stretch/>
        </p:blipFill>
        <p:spPr>
          <a:xfrm>
            <a:off x="2235199" y="3914660"/>
            <a:ext cx="4490367" cy="121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1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0FED637-20A7-B6AE-D007-C12BE5607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" t="42243" r="48007" b="9488"/>
          <a:stretch/>
        </p:blipFill>
        <p:spPr>
          <a:xfrm>
            <a:off x="120535" y="1448066"/>
            <a:ext cx="5961888" cy="3513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4" y="1"/>
            <a:ext cx="11917199" cy="982766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Centered vs. non-centered variables in a regression model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7168E2-EDE0-969A-B08F-2AEF3C8DAC17}"/>
              </a:ext>
            </a:extLst>
          </p:cNvPr>
          <p:cNvSpPr/>
          <p:nvPr/>
        </p:nvSpPr>
        <p:spPr>
          <a:xfrm>
            <a:off x="2206590" y="3888337"/>
            <a:ext cx="2698695" cy="167372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FA4ACC-8E5E-5729-2C3D-CB41B06DA694}"/>
              </a:ext>
            </a:extLst>
          </p:cNvPr>
          <p:cNvSpPr txBox="1"/>
          <p:nvPr/>
        </p:nvSpPr>
        <p:spPr>
          <a:xfrm>
            <a:off x="1521151" y="982767"/>
            <a:ext cx="38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Non-centered model (raw predictors)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5FE93-5BCF-0F7D-A782-698DED141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" t="41994" r="44809" b="9034"/>
          <a:stretch/>
        </p:blipFill>
        <p:spPr>
          <a:xfrm>
            <a:off x="6164368" y="1444877"/>
            <a:ext cx="5964965" cy="3503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88066C-46F0-A46A-C02C-5533F8E2573D}"/>
              </a:ext>
            </a:extLst>
          </p:cNvPr>
          <p:cNvSpPr txBox="1"/>
          <p:nvPr/>
        </p:nvSpPr>
        <p:spPr>
          <a:xfrm>
            <a:off x="7117222" y="982767"/>
            <a:ext cx="38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Centered model (centered predictors)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03F3A4-A7F0-CA03-F1E0-2E9C9A889320}"/>
              </a:ext>
            </a:extLst>
          </p:cNvPr>
          <p:cNvSpPr/>
          <p:nvPr/>
        </p:nvSpPr>
        <p:spPr>
          <a:xfrm>
            <a:off x="8802168" y="3879792"/>
            <a:ext cx="2550568" cy="141733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25DA7B-49B4-4006-A4A1-BE156E3887CC}"/>
              </a:ext>
            </a:extLst>
          </p:cNvPr>
          <p:cNvSpPr/>
          <p:nvPr/>
        </p:nvSpPr>
        <p:spPr>
          <a:xfrm>
            <a:off x="6164367" y="4576684"/>
            <a:ext cx="4124769" cy="311195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C0E7F-49C5-B19D-242B-5AA0787391C2}"/>
              </a:ext>
            </a:extLst>
          </p:cNvPr>
          <p:cNvSpPr txBox="1"/>
          <p:nvPr/>
        </p:nvSpPr>
        <p:spPr>
          <a:xfrm>
            <a:off x="940037" y="5187297"/>
            <a:ext cx="108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Centering does </a:t>
            </a:r>
            <a:r>
              <a:rPr lang="en-US" b="1" u="sng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not</a:t>
            </a:r>
            <a:r>
              <a:rPr lang="en-US" b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affect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interaction’s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 B, SE, t, and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p,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nor the full model’s significance/R</a:t>
            </a:r>
            <a:r>
              <a:rPr lang="en-US" baseline="30000" dirty="0"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BCB5D-7413-19F6-8331-7116DB9DC673}"/>
              </a:ext>
            </a:extLst>
          </p:cNvPr>
          <p:cNvSpPr txBox="1"/>
          <p:nvPr/>
        </p:nvSpPr>
        <p:spPr>
          <a:xfrm>
            <a:off x="940037" y="5856047"/>
            <a:ext cx="108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Centering 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does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 affect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estimates of the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main-effects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 (B, SE, t, and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p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en-US" baseline="30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17BA0D7-B7B4-DA97-6742-268C526610B0}"/>
              </a:ext>
            </a:extLst>
          </p:cNvPr>
          <p:cNvSpPr/>
          <p:nvPr/>
        </p:nvSpPr>
        <p:spPr>
          <a:xfrm>
            <a:off x="2206590" y="3462545"/>
            <a:ext cx="2698695" cy="263422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77C393-2639-2AF7-71A1-1F1F82E79AA5}"/>
              </a:ext>
            </a:extLst>
          </p:cNvPr>
          <p:cNvSpPr/>
          <p:nvPr/>
        </p:nvSpPr>
        <p:spPr>
          <a:xfrm>
            <a:off x="8802168" y="3448663"/>
            <a:ext cx="2698695" cy="263422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1A6BF4-6767-4B8C-B6CE-5F55A9D94BAE}"/>
              </a:ext>
            </a:extLst>
          </p:cNvPr>
          <p:cNvSpPr/>
          <p:nvPr/>
        </p:nvSpPr>
        <p:spPr>
          <a:xfrm>
            <a:off x="120534" y="4600865"/>
            <a:ext cx="4348916" cy="311195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7582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8" grpId="0"/>
      <p:bldP spid="22" grpId="0"/>
      <p:bldP spid="23" grpId="0" animBg="1"/>
      <p:bldP spid="24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9" y="131662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Reminder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: Multiple linear regression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326" y="1457225"/>
                <a:ext cx="10800946" cy="5035651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Predicting a continuous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outcome 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(y) from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multiple predictors 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). Fitting a linear function (line) of the form: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effectLst/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Estimating model’s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sz="2400" b="1" i="0" smtClean="0"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- intercept;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 - slopes for each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lvl="1" algn="l" rtl="0"/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Interpretation of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: Effect of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while “controlling”/”</a:t>
                </a:r>
                <a:r>
                  <a:rPr lang="en-US" sz="2000" dirty="0" err="1">
                    <a:latin typeface="Alef" panose="00000500000000000000" pitchFamily="2" charset="-79"/>
                    <a:cs typeface="Alef" panose="00000500000000000000" pitchFamily="2" charset="-79"/>
                  </a:rPr>
                  <a:t>partialling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out” the effect of all other predictors. </a:t>
                </a:r>
              </a:p>
              <a:p>
                <a:pPr lvl="1" algn="l" rtl="0"/>
                <a:r>
                  <a:rPr lang="en-US" sz="20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As always, we can use NHST procedures to draw inferences about these parameters (specifically,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different than zero? What is the 95% CI?) </a:t>
                </a:r>
              </a:p>
              <a:p>
                <a:pPr algn="l" rtl="0"/>
                <a:endParaRPr lang="en-US" sz="2400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Can estimate 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 proportion variance in y explained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r>
                  <a:rPr lang="en-US" sz="20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Although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is biased, hence we typically use adjusted-</a:t>
                </a:r>
                <a:r>
                  <a:rPr lang="en-US" sz="2000" dirty="0">
                    <a:solidFill>
                      <a:schemeClr val="bg1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endParaRPr lang="en-US" sz="2000" dirty="0">
                  <a:solidFill>
                    <a:schemeClr val="bg1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We learned how to </a:t>
                </a:r>
                <a:r>
                  <a:rPr lang="en-US" sz="2400" b="1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code </a:t>
                </a:r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categorical variables to insert them into multiple regression models.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326" y="1457225"/>
                <a:ext cx="10800946" cy="5035651"/>
              </a:xfrm>
              <a:blipFill>
                <a:blip r:embed="rId2"/>
                <a:stretch>
                  <a:fillRect l="-678" t="-2300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565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Centering vs. scaling (i.e., Z-transformation)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A860CBC-B912-0C11-766F-7E67BF410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372" y="982767"/>
            <a:ext cx="11769256" cy="5533462"/>
          </a:xfrm>
        </p:spPr>
        <p:txBody>
          <a:bodyPr>
            <a:normAutofit/>
          </a:bodyPr>
          <a:lstStyle/>
          <a:p>
            <a:pPr algn="l" rtl="0"/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Scaling=Z-transformation: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Inserting continuous variables to model as Z scores.</a:t>
            </a: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1800" b="1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E5629-8651-A888-B4EA-77B980C1E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86219" r="48906" b="11423"/>
          <a:stretch/>
        </p:blipFill>
        <p:spPr>
          <a:xfrm>
            <a:off x="1876502" y="1416354"/>
            <a:ext cx="7771637" cy="234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83B29-2FF2-1206-985F-8D27ADF49FB8}"/>
              </a:ext>
            </a:extLst>
          </p:cNvPr>
          <p:cNvSpPr txBox="1"/>
          <p:nvPr/>
        </p:nvSpPr>
        <p:spPr>
          <a:xfrm>
            <a:off x="9683203" y="1570182"/>
            <a:ext cx="2297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Equivalent outcomes…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B00F3-DBF5-AE20-FAC7-825E3BAF6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" t="41886" r="50649" b="9159"/>
          <a:stretch/>
        </p:blipFill>
        <p:spPr>
          <a:xfrm>
            <a:off x="6454529" y="2420926"/>
            <a:ext cx="5629223" cy="3507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BFE81A-C626-E5CA-E4A5-CC425BFEE9B3}"/>
              </a:ext>
            </a:extLst>
          </p:cNvPr>
          <p:cNvSpPr txBox="1"/>
          <p:nvPr/>
        </p:nvSpPr>
        <p:spPr>
          <a:xfrm>
            <a:off x="1343112" y="2029470"/>
            <a:ext cx="382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Centered model (centered predictors)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CFD28E-7355-DFD1-8866-B4575568E4C7}"/>
              </a:ext>
            </a:extLst>
          </p:cNvPr>
          <p:cNvSpPr txBox="1"/>
          <p:nvPr/>
        </p:nvSpPr>
        <p:spPr>
          <a:xfrm>
            <a:off x="7221194" y="2029470"/>
            <a:ext cx="401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b="1" u="sng" dirty="0"/>
              <a:t>Scaled model (Z-transformed predictors)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C39A34-473C-9137-9662-D683E1646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0" t="41994" r="44809" b="9034"/>
          <a:stretch/>
        </p:blipFill>
        <p:spPr>
          <a:xfrm>
            <a:off x="322470" y="2425360"/>
            <a:ext cx="5964965" cy="35031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40FC5F1-819C-BF4E-9A25-01A48298DA6A}"/>
              </a:ext>
            </a:extLst>
          </p:cNvPr>
          <p:cNvSpPr/>
          <p:nvPr/>
        </p:nvSpPr>
        <p:spPr>
          <a:xfrm>
            <a:off x="4349809" y="4398809"/>
            <a:ext cx="1412511" cy="590919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5B346F-7597-3246-654E-F37CD9950344}"/>
              </a:ext>
            </a:extLst>
          </p:cNvPr>
          <p:cNvSpPr/>
          <p:nvPr/>
        </p:nvSpPr>
        <p:spPr>
          <a:xfrm>
            <a:off x="10208212" y="4412690"/>
            <a:ext cx="1435694" cy="589576"/>
          </a:xfrm>
          <a:prstGeom prst="rect">
            <a:avLst/>
          </a:prstGeom>
          <a:solidFill>
            <a:srgbClr val="70AD47">
              <a:alpha val="2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894EA0-C133-6FC8-2227-7929BAB61029}"/>
              </a:ext>
            </a:extLst>
          </p:cNvPr>
          <p:cNvSpPr txBox="1"/>
          <p:nvPr/>
        </p:nvSpPr>
        <p:spPr>
          <a:xfrm>
            <a:off x="963406" y="5909770"/>
            <a:ext cx="108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Centering and Scaling lead to same </a:t>
            </a:r>
            <a:r>
              <a:rPr lang="en-US" i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and </a:t>
            </a:r>
            <a:r>
              <a:rPr lang="en-US" i="1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p </a:t>
            </a:r>
            <a:r>
              <a:rPr lang="en-US" dirty="0">
                <a:solidFill>
                  <a:srgbClr val="70AD4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values</a:t>
            </a:r>
            <a:endParaRPr lang="en-US" baseline="30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EA3C5D-38ED-B01B-088F-E74A05B298B5}"/>
              </a:ext>
            </a:extLst>
          </p:cNvPr>
          <p:cNvSpPr txBox="1"/>
          <p:nvPr/>
        </p:nvSpPr>
        <p:spPr>
          <a:xfrm>
            <a:off x="963405" y="6214435"/>
            <a:ext cx="1089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But estimates (B, SE) do differ: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Scaling: Estimated change in DV as a function of one SD; Centering: change in raw units. </a:t>
            </a:r>
            <a:endParaRPr lang="en-US" baseline="30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55B48E-5E50-EF0F-8297-A41DBE2FDADB}"/>
              </a:ext>
            </a:extLst>
          </p:cNvPr>
          <p:cNvSpPr/>
          <p:nvPr/>
        </p:nvSpPr>
        <p:spPr>
          <a:xfrm>
            <a:off x="3000462" y="4412690"/>
            <a:ext cx="1259356" cy="577037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51BE0-0C8B-C954-45DD-98D01851EDA8}"/>
              </a:ext>
            </a:extLst>
          </p:cNvPr>
          <p:cNvSpPr/>
          <p:nvPr/>
        </p:nvSpPr>
        <p:spPr>
          <a:xfrm>
            <a:off x="8755806" y="4437786"/>
            <a:ext cx="1362415" cy="564480"/>
          </a:xfrm>
          <a:prstGeom prst="rect">
            <a:avLst/>
          </a:prstGeom>
          <a:solidFill>
            <a:schemeClr val="accent2">
              <a:lumMod val="60000"/>
              <a:lumOff val="40000"/>
              <a:alpha val="2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7D7EB-E6A4-92A0-0002-A5FAB6677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89989" r="48906" b="7653"/>
          <a:stretch/>
        </p:blipFill>
        <p:spPr>
          <a:xfrm>
            <a:off x="1875703" y="1809418"/>
            <a:ext cx="7771637" cy="23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1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  <p:bldP spid="16" grpId="0" animBg="1"/>
      <p:bldP spid="17" grpId="0" animBg="1"/>
      <p:bldP spid="18" grpId="0"/>
      <p:bldP spid="19" grpId="0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B0A2C5F-AFFD-6309-499D-9F309D1D2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42118" r="46521" b="9861"/>
          <a:stretch/>
        </p:blipFill>
        <p:spPr>
          <a:xfrm>
            <a:off x="404218" y="1326538"/>
            <a:ext cx="6219052" cy="35347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825" y="1"/>
            <a:ext cx="11276992" cy="982766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One more advantage of centering/scaling</a:t>
            </a:r>
            <a:endParaRPr lang="en-US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2AC454-4F2C-ACFB-9565-5C6090599526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 flipV="1">
            <a:off x="5751435" y="3303362"/>
            <a:ext cx="1596422" cy="6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BA52D4-BE01-9BC1-6F2A-0CB34FAB2777}"/>
              </a:ext>
            </a:extLst>
          </p:cNvPr>
          <p:cNvSpPr txBox="1"/>
          <p:nvPr/>
        </p:nvSpPr>
        <p:spPr>
          <a:xfrm>
            <a:off x="7347857" y="1326538"/>
            <a:ext cx="4439925" cy="40934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When all variables are centered or scaled, the intercept estimates the mean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DV level at the grand mean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(average of all other variables). 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Descriptively useful.</a:t>
            </a: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Sometimes (not often, not never) statistically useful: Statistical test of whether mean performance is larger than 0.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E.g., is </a:t>
            </a:r>
            <a:r>
              <a:rPr lang="en-US" sz="2000" i="1" dirty="0">
                <a:latin typeface="Alef" panose="00000500000000000000" pitchFamily="2" charset="-79"/>
                <a:cs typeface="Alef" panose="00000500000000000000" pitchFamily="2" charset="-79"/>
              </a:rPr>
              <a:t>mean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performance different than chance level?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9DF24-0624-00C6-CD9D-D58243E673FE}"/>
              </a:ext>
            </a:extLst>
          </p:cNvPr>
          <p:cNvSpPr/>
          <p:nvPr/>
        </p:nvSpPr>
        <p:spPr>
          <a:xfrm>
            <a:off x="2741192" y="3229506"/>
            <a:ext cx="3010243" cy="147711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5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87" y="217715"/>
            <a:ext cx="11211560" cy="1039586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The bottom line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477C1-C1D0-D84B-5391-552600569DEF}"/>
              </a:ext>
            </a:extLst>
          </p:cNvPr>
          <p:cNvSpPr txBox="1">
            <a:spLocks/>
          </p:cNvSpPr>
          <p:nvPr/>
        </p:nvSpPr>
        <p:spPr>
          <a:xfrm>
            <a:off x="161487" y="1245095"/>
            <a:ext cx="11777595" cy="5235576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Unless you have a very good reason to do otherwise,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when you have interactions in your model make sure all predictors are centered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This ensures that the interpretation of a main effect’s coefficient is the effect of the variable at the grand mean of other variables.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In practice: </a:t>
            </a: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Make sure that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numeric variables have a mean of 0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 (=either centered or scaled). 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Make sure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categorical variables are effect-coded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sz="2800" dirty="0">
                <a:latin typeface="Alef" panose="00000500000000000000" pitchFamily="2" charset="-79"/>
                <a:cs typeface="Alef" panose="00000500000000000000" pitchFamily="2" charset="-79"/>
              </a:rPr>
              <a:t>Remember, that’s </a:t>
            </a:r>
            <a:r>
              <a:rPr lang="en-US" sz="2800" i="1" dirty="0">
                <a:latin typeface="Alef" panose="00000500000000000000" pitchFamily="2" charset="-79"/>
                <a:cs typeface="Alef" panose="00000500000000000000" pitchFamily="2" charset="-79"/>
              </a:rPr>
              <a:t>not </a:t>
            </a:r>
            <a:r>
              <a:rPr lang="en-US" sz="2800" dirty="0">
                <a:latin typeface="Alef" panose="00000500000000000000" pitchFamily="2" charset="-79"/>
                <a:cs typeface="Alef" panose="00000500000000000000" pitchFamily="2" charset="-79"/>
              </a:rPr>
              <a:t>R’s default!  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7316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87" y="217714"/>
            <a:ext cx="11211560" cy="1611085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One more reason to center: Reduce artificial collinearity</a:t>
            </a:r>
            <a:endParaRPr lang="he-IL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477C1-C1D0-D84B-5391-552600569DEF}"/>
              </a:ext>
            </a:extLst>
          </p:cNvPr>
          <p:cNvSpPr txBox="1">
            <a:spLocks/>
          </p:cNvSpPr>
          <p:nvPr/>
        </p:nvSpPr>
        <p:spPr>
          <a:xfrm>
            <a:off x="161487" y="2041863"/>
            <a:ext cx="11777595" cy="4438807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There’s also another good reason to center all variables: It often reduces artificial collinearity in the model. </a:t>
            </a:r>
            <a:r>
              <a:rPr lang="en-US" b="1" i="1" dirty="0">
                <a:latin typeface="Alef" panose="00000500000000000000" pitchFamily="2" charset="-79"/>
                <a:cs typeface="Alef" panose="00000500000000000000" pitchFamily="2" charset="-79"/>
              </a:rPr>
              <a:t>In tutorial. </a:t>
            </a:r>
            <a:endParaRPr lang="en-US" sz="2800" b="1" i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4805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One-final note: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No matter what you do, be clear about it!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211559" cy="534501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CB711-4886-0626-8B16-F9E064C61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21" y="1371191"/>
            <a:ext cx="7176334" cy="28061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28097C-15FE-5548-1A97-C06DC9A32C7C}"/>
              </a:ext>
            </a:extLst>
          </p:cNvPr>
          <p:cNvSpPr txBox="1">
            <a:spLocks/>
          </p:cNvSpPr>
          <p:nvPr/>
        </p:nvSpPr>
        <p:spPr>
          <a:xfrm>
            <a:off x="83968" y="4510067"/>
            <a:ext cx="11936582" cy="2281258"/>
          </a:xfrm>
          <a:prstGeom prst="rect">
            <a:avLst/>
          </a:prstGeom>
        </p:spPr>
        <p:txBody>
          <a:bodyPr vert="horz" lIns="91440" tIns="45720" rIns="91440" bIns="45720" rtlCol="1">
            <a:normAutofit fontScale="70000" lnSpcReduction="2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sz="2900" dirty="0">
                <a:latin typeface="Alef" panose="00000500000000000000" pitchFamily="2" charset="-79"/>
                <a:cs typeface="Alef" panose="00000500000000000000" pitchFamily="2" charset="-79"/>
              </a:rPr>
              <a:t>Instead, provide all details: </a:t>
            </a:r>
          </a:p>
          <a:p>
            <a:pPr algn="l" rtl="0"/>
            <a:r>
              <a:rPr lang="en-US" sz="2600" dirty="0">
                <a:latin typeface="Alef" panose="00000500000000000000" pitchFamily="2" charset="-79"/>
                <a:cs typeface="Alef" panose="00000500000000000000" pitchFamily="2" charset="-79"/>
              </a:rPr>
              <a:t>BAD: </a:t>
            </a:r>
            <a:r>
              <a:rPr lang="en-US" sz="2600" b="1" i="1" dirty="0">
                <a:solidFill>
                  <a:srgbClr val="C00000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“we ran a multiple regression predicting happiness from number of hours of physical activity, type of physical activity, hours of activity by type of activity interaction, and hours of sun exposure” </a:t>
            </a:r>
          </a:p>
          <a:p>
            <a:pPr algn="l" rtl="0"/>
            <a:r>
              <a:rPr lang="en-US" sz="2600" dirty="0">
                <a:latin typeface="Alef" panose="00000500000000000000" pitchFamily="2" charset="-79"/>
                <a:cs typeface="Alef" panose="00000500000000000000" pitchFamily="2" charset="-79"/>
              </a:rPr>
              <a:t>GOOD: 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“</a:t>
            </a:r>
            <a:r>
              <a:rPr lang="en-US" sz="2600" b="1" i="1" dirty="0">
                <a:solidFill>
                  <a:schemeClr val="accent6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we ran a multiple regression model, with happiness (from the XXX questionnaire) as the dependent variable. Independent variables were number of hours of weekly physical activity (Z-transformed), type of activity (with vs. without group, effect-coded, without group set as -1), and their interaction. Hours of sun exposure per week (raw values) was entered as a control variable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Alef" panose="00000500000000000000" pitchFamily="2" charset="-79"/>
                <a:cs typeface="Alef" panose="00000500000000000000" pitchFamily="2" charset="-79"/>
              </a:rPr>
              <a:t>.”</a:t>
            </a:r>
            <a:r>
              <a:rPr lang="en-US" sz="2600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</a:p>
          <a:p>
            <a:pPr algn="l" rtl="0"/>
            <a:r>
              <a:rPr lang="en-US" sz="2600" dirty="0">
                <a:latin typeface="Alef" panose="00000500000000000000" pitchFamily="2" charset="-79"/>
                <a:cs typeface="Alef" panose="00000500000000000000" pitchFamily="2" charset="-79"/>
              </a:rPr>
              <a:t>Plus, provide your analysis code as Supplementary Materials. Always a good idea. </a:t>
            </a: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E477C1-C1D0-D84B-5391-552600569DEF}"/>
              </a:ext>
            </a:extLst>
          </p:cNvPr>
          <p:cNvSpPr txBox="1">
            <a:spLocks/>
          </p:cNvSpPr>
          <p:nvPr/>
        </p:nvSpPr>
        <p:spPr>
          <a:xfrm>
            <a:off x="83967" y="1044039"/>
            <a:ext cx="11777595" cy="631589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You’d be surprised by how rarely people report their models properly…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A782A-3709-6596-C687-6313812BAC0D}"/>
              </a:ext>
            </a:extLst>
          </p:cNvPr>
          <p:cNvSpPr txBox="1"/>
          <p:nvPr/>
        </p:nvSpPr>
        <p:spPr>
          <a:xfrm>
            <a:off x="7488823" y="4107286"/>
            <a:ext cx="3352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Brehm &amp; </a:t>
            </a:r>
            <a:r>
              <a:rPr lang="en-US" sz="1600" i="1" dirty="0" err="1">
                <a:latin typeface="Alef" panose="00000500000000000000" pitchFamily="2" charset="-79"/>
                <a:cs typeface="Alef" panose="00000500000000000000" pitchFamily="2" charset="-79"/>
              </a:rPr>
              <a:t>Alday</a:t>
            </a:r>
            <a:r>
              <a:rPr lang="en-US" sz="1600" i="1" dirty="0">
                <a:latin typeface="Alef" panose="00000500000000000000" pitchFamily="2" charset="-79"/>
                <a:cs typeface="Alef" panose="00000500000000000000" pitchFamily="2" charset="-79"/>
              </a:rPr>
              <a:t>, 2022, JML</a:t>
            </a:r>
          </a:p>
        </p:txBody>
      </p:sp>
    </p:spTree>
    <p:extLst>
      <p:ext uri="{BB962C8B-B14F-4D97-AF65-F5344CB8AC3E}">
        <p14:creationId xmlns:p14="http://schemas.microsoft.com/office/powerpoint/2010/main" val="15651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Transformations of independent variables</a:t>
            </a:r>
            <a:b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And comparison of non-nested models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2628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Transformations of independent variables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531732" cy="534501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Centering and scaling are just one type of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predictor transformation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transformation that is done, primarily, for statistical reasons.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There are many other types of common transformations applied to independent variables.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Some are done for statistical reasons, some done for theoretical reasons. </a:t>
            </a:r>
          </a:p>
          <a:p>
            <a:pPr lvl="1"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Two common examples: </a:t>
            </a:r>
          </a:p>
          <a:p>
            <a:pPr marL="0" indent="0" algn="l" rtl="0">
              <a:buNone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1) Quadratic regression.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073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Quadratic model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Work hours and happiness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211559" cy="534501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EEEAD66-5D05-726F-4C8A-E145AFFBDF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5" y="2254139"/>
            <a:ext cx="3603586" cy="28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2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Quadratic model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Work hours and happiness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211559" cy="534501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Fitting a linear model: Probably not a good idea…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B0F3E5-91D7-7E50-3168-16049AEE0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105" y="2254139"/>
            <a:ext cx="3603586" cy="2882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5F8E9-6021-8A9E-47A5-31B05BE51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" t="48754" r="58249" b="8357"/>
          <a:stretch/>
        </p:blipFill>
        <p:spPr>
          <a:xfrm>
            <a:off x="5360611" y="2025063"/>
            <a:ext cx="5693399" cy="36850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CCB175-A930-63E2-EC3F-18E2E83A02DE}"/>
              </a:ext>
            </a:extLst>
          </p:cNvPr>
          <p:cNvSpPr/>
          <p:nvPr/>
        </p:nvSpPr>
        <p:spPr>
          <a:xfrm>
            <a:off x="5360611" y="4355923"/>
            <a:ext cx="4503691" cy="190440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F7B35-9B1F-CBA5-5CD9-0758CDAF8540}"/>
              </a:ext>
            </a:extLst>
          </p:cNvPr>
          <p:cNvSpPr/>
          <p:nvPr/>
        </p:nvSpPr>
        <p:spPr>
          <a:xfrm>
            <a:off x="5460764" y="5150643"/>
            <a:ext cx="2632104" cy="26739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5E6DFE-4D71-57F4-2541-A0B4C1C991B6}"/>
                  </a:ext>
                </a:extLst>
              </p:cNvPr>
              <p:cNvSpPr txBox="1"/>
              <p:nvPr/>
            </p:nvSpPr>
            <p:spPr>
              <a:xfrm>
                <a:off x="679268" y="6065583"/>
                <a:ext cx="108958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Unsurprisingly, pretty bad fit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), insignificant linear relation.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5E6DFE-4D71-57F4-2541-A0B4C1C99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68" y="6065583"/>
                <a:ext cx="10895887" cy="369332"/>
              </a:xfrm>
              <a:prstGeom prst="rect">
                <a:avLst/>
              </a:prstGeom>
              <a:blipFill>
                <a:blip r:embed="rId4"/>
                <a:stretch>
                  <a:fillRect l="-447"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4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D04EDA-1C09-57C0-50F7-5983ACAF8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" t="45274" r="53609" b="8964"/>
          <a:stretch/>
        </p:blipFill>
        <p:spPr>
          <a:xfrm>
            <a:off x="1007974" y="2002169"/>
            <a:ext cx="5656186" cy="3569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Quadratic model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Work hours and happiness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2918" y="1147865"/>
                <a:ext cx="11211559" cy="5345010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Simple quadratic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In R:</a:t>
                </a: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2918" y="1147865"/>
                <a:ext cx="11211559" cy="5345010"/>
              </a:xfrm>
              <a:blipFill>
                <a:blip r:embed="rId3"/>
                <a:stretch>
                  <a:fillRect l="-815" t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2B0F3E5-91D7-7E50-3168-16049AEE0E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2526" y="2218021"/>
            <a:ext cx="3603585" cy="28828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BCCB175-A930-63E2-EC3F-18E2E83A02DE}"/>
              </a:ext>
            </a:extLst>
          </p:cNvPr>
          <p:cNvSpPr/>
          <p:nvPr/>
        </p:nvSpPr>
        <p:spPr>
          <a:xfrm>
            <a:off x="1129229" y="5143500"/>
            <a:ext cx="4503691" cy="190440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FF7B35-9B1F-CBA5-5CD9-0758CDAF8540}"/>
              </a:ext>
            </a:extLst>
          </p:cNvPr>
          <p:cNvSpPr/>
          <p:nvPr/>
        </p:nvSpPr>
        <p:spPr>
          <a:xfrm>
            <a:off x="999144" y="4227655"/>
            <a:ext cx="4406281" cy="369331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5E6DFE-4D71-57F4-2541-A0B4C1C991B6}"/>
                  </a:ext>
                </a:extLst>
              </p:cNvPr>
              <p:cNvSpPr txBox="1"/>
              <p:nvPr/>
            </p:nvSpPr>
            <p:spPr>
              <a:xfrm>
                <a:off x="568590" y="5710135"/>
                <a:ext cx="10895887" cy="121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Substantial improvement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Best fitting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bSup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18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7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∗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Significant quadratic link (concave) between work hours and happiness. 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5E6DFE-4D71-57F4-2541-A0B4C1C99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90" y="5710135"/>
                <a:ext cx="10895887" cy="1215333"/>
              </a:xfrm>
              <a:prstGeom prst="rect">
                <a:avLst/>
              </a:prstGeom>
              <a:blipFill>
                <a:blip r:embed="rId5"/>
                <a:stretch>
                  <a:fillRect l="-447" t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86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Reminder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: Multiple linear regression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593B16-5F40-B736-24FB-FAE58AF148B0}"/>
              </a:ext>
            </a:extLst>
          </p:cNvPr>
          <p:cNvSpPr/>
          <p:nvPr/>
        </p:nvSpPr>
        <p:spPr>
          <a:xfrm>
            <a:off x="3788924" y="3429000"/>
            <a:ext cx="2655652" cy="2655652"/>
          </a:xfrm>
          <a:prstGeom prst="ellipse">
            <a:avLst/>
          </a:prstGeom>
          <a:solidFill>
            <a:schemeClr val="accent2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B3CEB7-76FC-E3F8-A18F-C35470EF3B41}"/>
              </a:ext>
            </a:extLst>
          </p:cNvPr>
          <p:cNvSpPr/>
          <p:nvPr/>
        </p:nvSpPr>
        <p:spPr>
          <a:xfrm>
            <a:off x="5333114" y="3506163"/>
            <a:ext cx="2655652" cy="2655652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84F47-E1CC-AE86-186B-637ADE6E1411}"/>
              </a:ext>
            </a:extLst>
          </p:cNvPr>
          <p:cNvSpPr/>
          <p:nvPr/>
        </p:nvSpPr>
        <p:spPr>
          <a:xfrm>
            <a:off x="4766554" y="2103437"/>
            <a:ext cx="2655652" cy="2655652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141A5-6587-43D5-D380-4B52523DC4AC}"/>
              </a:ext>
            </a:extLst>
          </p:cNvPr>
          <p:cNvSpPr txBox="1"/>
          <p:nvPr/>
        </p:nvSpPr>
        <p:spPr>
          <a:xfrm>
            <a:off x="1639659" y="4464657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Exercise hours (x1)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C2F4F-4DD7-62AD-EED9-4496DB33D9A2}"/>
              </a:ext>
            </a:extLst>
          </p:cNvPr>
          <p:cNvSpPr txBox="1"/>
          <p:nvPr/>
        </p:nvSpPr>
        <p:spPr>
          <a:xfrm>
            <a:off x="8555326" y="4572160"/>
            <a:ext cx="176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solidFill>
                  <a:srgbClr val="5BB3CA"/>
                </a:solidFill>
              </a:rPr>
              <a:t>Hours in sun (x2)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2B435-CDE3-BFE3-E00D-8ED5B84025BA}"/>
              </a:ext>
            </a:extLst>
          </p:cNvPr>
          <p:cNvSpPr txBox="1"/>
          <p:nvPr/>
        </p:nvSpPr>
        <p:spPr>
          <a:xfrm>
            <a:off x="7038854" y="17867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Happiness (y)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A54CA-8358-4B30-BBE8-A9E8E0B5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7" y="1223761"/>
            <a:ext cx="11420273" cy="56296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E.g., in a multiple regression model with two predictors: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BDEEF9-75B4-9D55-D46B-D94858BF9800}"/>
              </a:ext>
            </a:extLst>
          </p:cNvPr>
          <p:cNvSpPr/>
          <p:nvPr/>
        </p:nvSpPr>
        <p:spPr>
          <a:xfrm>
            <a:off x="5903238" y="3497580"/>
            <a:ext cx="1457682" cy="1242843"/>
          </a:xfrm>
          <a:custGeom>
            <a:avLst/>
            <a:gdLst>
              <a:gd name="connsiteX0" fmla="*/ 9882 w 1457682"/>
              <a:gd name="connsiteY0" fmla="*/ 228600 h 1242843"/>
              <a:gd name="connsiteX1" fmla="*/ 9882 w 1457682"/>
              <a:gd name="connsiteY1" fmla="*/ 228600 h 1242843"/>
              <a:gd name="connsiteX2" fmla="*/ 116562 w 1457682"/>
              <a:gd name="connsiteY2" fmla="*/ 274320 h 1242843"/>
              <a:gd name="connsiteX3" fmla="*/ 147042 w 1457682"/>
              <a:gd name="connsiteY3" fmla="*/ 312420 h 1242843"/>
              <a:gd name="connsiteX4" fmla="*/ 169902 w 1457682"/>
              <a:gd name="connsiteY4" fmla="*/ 388620 h 1242843"/>
              <a:gd name="connsiteX5" fmla="*/ 192762 w 1457682"/>
              <a:gd name="connsiteY5" fmla="*/ 411480 h 1242843"/>
              <a:gd name="connsiteX6" fmla="*/ 230862 w 1457682"/>
              <a:gd name="connsiteY6" fmla="*/ 464820 h 1242843"/>
              <a:gd name="connsiteX7" fmla="*/ 276582 w 1457682"/>
              <a:gd name="connsiteY7" fmla="*/ 510540 h 1242843"/>
              <a:gd name="connsiteX8" fmla="*/ 291822 w 1457682"/>
              <a:gd name="connsiteY8" fmla="*/ 541020 h 1242843"/>
              <a:gd name="connsiteX9" fmla="*/ 322302 w 1457682"/>
              <a:gd name="connsiteY9" fmla="*/ 571500 h 1242843"/>
              <a:gd name="connsiteX10" fmla="*/ 345162 w 1457682"/>
              <a:gd name="connsiteY10" fmla="*/ 617220 h 1242843"/>
              <a:gd name="connsiteX11" fmla="*/ 390882 w 1457682"/>
              <a:gd name="connsiteY11" fmla="*/ 662940 h 1242843"/>
              <a:gd name="connsiteX12" fmla="*/ 413742 w 1457682"/>
              <a:gd name="connsiteY12" fmla="*/ 701040 h 1242843"/>
              <a:gd name="connsiteX13" fmla="*/ 474702 w 1457682"/>
              <a:gd name="connsiteY13" fmla="*/ 800100 h 1242843"/>
              <a:gd name="connsiteX14" fmla="*/ 497562 w 1457682"/>
              <a:gd name="connsiteY14" fmla="*/ 868680 h 1242843"/>
              <a:gd name="connsiteX15" fmla="*/ 512802 w 1457682"/>
              <a:gd name="connsiteY15" fmla="*/ 914400 h 1242843"/>
              <a:gd name="connsiteX16" fmla="*/ 566142 w 1457682"/>
              <a:gd name="connsiteY16" fmla="*/ 1021080 h 1242843"/>
              <a:gd name="connsiteX17" fmla="*/ 558522 w 1457682"/>
              <a:gd name="connsiteY17" fmla="*/ 1127760 h 1242843"/>
              <a:gd name="connsiteX18" fmla="*/ 543282 w 1457682"/>
              <a:gd name="connsiteY18" fmla="*/ 1158240 h 1242843"/>
              <a:gd name="connsiteX19" fmla="*/ 535662 w 1457682"/>
              <a:gd name="connsiteY19" fmla="*/ 1181100 h 1242843"/>
              <a:gd name="connsiteX20" fmla="*/ 566142 w 1457682"/>
              <a:gd name="connsiteY20" fmla="*/ 1242060 h 1242843"/>
              <a:gd name="connsiteX21" fmla="*/ 672822 w 1457682"/>
              <a:gd name="connsiteY21" fmla="*/ 1203960 h 1242843"/>
              <a:gd name="connsiteX22" fmla="*/ 779502 w 1457682"/>
              <a:gd name="connsiteY22" fmla="*/ 1165860 h 1242843"/>
              <a:gd name="connsiteX23" fmla="*/ 855702 w 1457682"/>
              <a:gd name="connsiteY23" fmla="*/ 1127760 h 1242843"/>
              <a:gd name="connsiteX24" fmla="*/ 901422 w 1457682"/>
              <a:gd name="connsiteY24" fmla="*/ 1089660 h 1242843"/>
              <a:gd name="connsiteX25" fmla="*/ 962382 w 1457682"/>
              <a:gd name="connsiteY25" fmla="*/ 1028700 h 1242843"/>
              <a:gd name="connsiteX26" fmla="*/ 1023342 w 1457682"/>
              <a:gd name="connsiteY26" fmla="*/ 982980 h 1242843"/>
              <a:gd name="connsiteX27" fmla="*/ 1076682 w 1457682"/>
              <a:gd name="connsiteY27" fmla="*/ 929640 h 1242843"/>
              <a:gd name="connsiteX28" fmla="*/ 1130022 w 1457682"/>
              <a:gd name="connsiteY28" fmla="*/ 883920 h 1242843"/>
              <a:gd name="connsiteX29" fmla="*/ 1183362 w 1457682"/>
              <a:gd name="connsiteY29" fmla="*/ 830580 h 1242843"/>
              <a:gd name="connsiteX30" fmla="*/ 1251942 w 1457682"/>
              <a:gd name="connsiteY30" fmla="*/ 769620 h 1242843"/>
              <a:gd name="connsiteX31" fmla="*/ 1282422 w 1457682"/>
              <a:gd name="connsiteY31" fmla="*/ 716280 h 1242843"/>
              <a:gd name="connsiteX32" fmla="*/ 1335762 w 1457682"/>
              <a:gd name="connsiteY32" fmla="*/ 655320 h 1242843"/>
              <a:gd name="connsiteX33" fmla="*/ 1358622 w 1457682"/>
              <a:gd name="connsiteY33" fmla="*/ 609600 h 1242843"/>
              <a:gd name="connsiteX34" fmla="*/ 1411962 w 1457682"/>
              <a:gd name="connsiteY34" fmla="*/ 518160 h 1242843"/>
              <a:gd name="connsiteX35" fmla="*/ 1434822 w 1457682"/>
              <a:gd name="connsiteY35" fmla="*/ 411480 h 1242843"/>
              <a:gd name="connsiteX36" fmla="*/ 1442442 w 1457682"/>
              <a:gd name="connsiteY36" fmla="*/ 342900 h 1242843"/>
              <a:gd name="connsiteX37" fmla="*/ 1457682 w 1457682"/>
              <a:gd name="connsiteY37" fmla="*/ 205740 h 1242843"/>
              <a:gd name="connsiteX38" fmla="*/ 1328142 w 1457682"/>
              <a:gd name="connsiteY38" fmla="*/ 137160 h 1242843"/>
              <a:gd name="connsiteX39" fmla="*/ 1259562 w 1457682"/>
              <a:gd name="connsiteY39" fmla="*/ 106680 h 1242843"/>
              <a:gd name="connsiteX40" fmla="*/ 1236702 w 1457682"/>
              <a:gd name="connsiteY40" fmla="*/ 91440 h 1242843"/>
              <a:gd name="connsiteX41" fmla="*/ 1198602 w 1457682"/>
              <a:gd name="connsiteY41" fmla="*/ 83820 h 1242843"/>
              <a:gd name="connsiteX42" fmla="*/ 1145262 w 1457682"/>
              <a:gd name="connsiteY42" fmla="*/ 60960 h 1242843"/>
              <a:gd name="connsiteX43" fmla="*/ 1091922 w 1457682"/>
              <a:gd name="connsiteY43" fmla="*/ 53340 h 1242843"/>
              <a:gd name="connsiteX44" fmla="*/ 1061442 w 1457682"/>
              <a:gd name="connsiteY44" fmla="*/ 38100 h 1242843"/>
              <a:gd name="connsiteX45" fmla="*/ 909042 w 1457682"/>
              <a:gd name="connsiteY45" fmla="*/ 22860 h 1242843"/>
              <a:gd name="connsiteX46" fmla="*/ 817602 w 1457682"/>
              <a:gd name="connsiteY46" fmla="*/ 7620 h 1242843"/>
              <a:gd name="connsiteX47" fmla="*/ 787122 w 1457682"/>
              <a:gd name="connsiteY47" fmla="*/ 0 h 1242843"/>
              <a:gd name="connsiteX48" fmla="*/ 528042 w 1457682"/>
              <a:gd name="connsiteY48" fmla="*/ 15240 h 1242843"/>
              <a:gd name="connsiteX49" fmla="*/ 467082 w 1457682"/>
              <a:gd name="connsiteY49" fmla="*/ 30480 h 1242843"/>
              <a:gd name="connsiteX50" fmla="*/ 398502 w 1457682"/>
              <a:gd name="connsiteY50" fmla="*/ 45720 h 1242843"/>
              <a:gd name="connsiteX51" fmla="*/ 337542 w 1457682"/>
              <a:gd name="connsiteY51" fmla="*/ 83820 h 1242843"/>
              <a:gd name="connsiteX52" fmla="*/ 230862 w 1457682"/>
              <a:gd name="connsiteY52" fmla="*/ 152400 h 1242843"/>
              <a:gd name="connsiteX53" fmla="*/ 101322 w 1457682"/>
              <a:gd name="connsiteY53" fmla="*/ 175260 h 1242843"/>
              <a:gd name="connsiteX54" fmla="*/ 70842 w 1457682"/>
              <a:gd name="connsiteY54" fmla="*/ 198120 h 1242843"/>
              <a:gd name="connsiteX55" fmla="*/ 2262 w 1457682"/>
              <a:gd name="connsiteY55" fmla="*/ 213360 h 1242843"/>
              <a:gd name="connsiteX56" fmla="*/ 9882 w 1457682"/>
              <a:gd name="connsiteY56" fmla="*/ 228600 h 124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457682" h="1242843">
                <a:moveTo>
                  <a:pt x="9882" y="228600"/>
                </a:moveTo>
                <a:lnTo>
                  <a:pt x="9882" y="228600"/>
                </a:lnTo>
                <a:cubicBezTo>
                  <a:pt x="42798" y="239572"/>
                  <a:pt x="88356" y="249248"/>
                  <a:pt x="116562" y="274320"/>
                </a:cubicBezTo>
                <a:cubicBezTo>
                  <a:pt x="128718" y="285125"/>
                  <a:pt x="136882" y="299720"/>
                  <a:pt x="147042" y="312420"/>
                </a:cubicBezTo>
                <a:cubicBezTo>
                  <a:pt x="152319" y="338806"/>
                  <a:pt x="155159" y="365032"/>
                  <a:pt x="169902" y="388620"/>
                </a:cubicBezTo>
                <a:cubicBezTo>
                  <a:pt x="175613" y="397758"/>
                  <a:pt x="186030" y="403065"/>
                  <a:pt x="192762" y="411480"/>
                </a:cubicBezTo>
                <a:cubicBezTo>
                  <a:pt x="206412" y="428542"/>
                  <a:pt x="216748" y="448140"/>
                  <a:pt x="230862" y="464820"/>
                </a:cubicBezTo>
                <a:cubicBezTo>
                  <a:pt x="244784" y="481273"/>
                  <a:pt x="263118" y="493710"/>
                  <a:pt x="276582" y="510540"/>
                </a:cubicBezTo>
                <a:cubicBezTo>
                  <a:pt x="283678" y="519410"/>
                  <a:pt x="285006" y="531933"/>
                  <a:pt x="291822" y="541020"/>
                </a:cubicBezTo>
                <a:cubicBezTo>
                  <a:pt x="300443" y="552515"/>
                  <a:pt x="314062" y="559729"/>
                  <a:pt x="322302" y="571500"/>
                </a:cubicBezTo>
                <a:cubicBezTo>
                  <a:pt x="332073" y="585459"/>
                  <a:pt x="334939" y="603589"/>
                  <a:pt x="345162" y="617220"/>
                </a:cubicBezTo>
                <a:cubicBezTo>
                  <a:pt x="358094" y="634462"/>
                  <a:pt x="377234" y="646259"/>
                  <a:pt x="390882" y="662940"/>
                </a:cubicBezTo>
                <a:cubicBezTo>
                  <a:pt x="400261" y="674403"/>
                  <a:pt x="405312" y="688863"/>
                  <a:pt x="413742" y="701040"/>
                </a:cubicBezTo>
                <a:cubicBezTo>
                  <a:pt x="473346" y="787134"/>
                  <a:pt x="446972" y="730774"/>
                  <a:pt x="474702" y="800100"/>
                </a:cubicBezTo>
                <a:cubicBezTo>
                  <a:pt x="491861" y="903057"/>
                  <a:pt x="468990" y="804392"/>
                  <a:pt x="497562" y="868680"/>
                </a:cubicBezTo>
                <a:cubicBezTo>
                  <a:pt x="504086" y="883360"/>
                  <a:pt x="507035" y="899406"/>
                  <a:pt x="512802" y="914400"/>
                </a:cubicBezTo>
                <a:cubicBezTo>
                  <a:pt x="534026" y="969583"/>
                  <a:pt x="536336" y="968919"/>
                  <a:pt x="566142" y="1021080"/>
                </a:cubicBezTo>
                <a:cubicBezTo>
                  <a:pt x="563602" y="1056640"/>
                  <a:pt x="564383" y="1092594"/>
                  <a:pt x="558522" y="1127760"/>
                </a:cubicBezTo>
                <a:cubicBezTo>
                  <a:pt x="556655" y="1138965"/>
                  <a:pt x="547757" y="1147799"/>
                  <a:pt x="543282" y="1158240"/>
                </a:cubicBezTo>
                <a:cubicBezTo>
                  <a:pt x="540118" y="1165623"/>
                  <a:pt x="538202" y="1173480"/>
                  <a:pt x="535662" y="1181100"/>
                </a:cubicBezTo>
                <a:cubicBezTo>
                  <a:pt x="545822" y="1201420"/>
                  <a:pt x="543733" y="1238325"/>
                  <a:pt x="566142" y="1242060"/>
                </a:cubicBezTo>
                <a:cubicBezTo>
                  <a:pt x="603388" y="1248268"/>
                  <a:pt x="637000" y="1215901"/>
                  <a:pt x="672822" y="1203960"/>
                </a:cubicBezTo>
                <a:cubicBezTo>
                  <a:pt x="736500" y="1182734"/>
                  <a:pt x="717808" y="1196707"/>
                  <a:pt x="779502" y="1165860"/>
                </a:cubicBezTo>
                <a:cubicBezTo>
                  <a:pt x="879160" y="1116031"/>
                  <a:pt x="757831" y="1166908"/>
                  <a:pt x="855702" y="1127760"/>
                </a:cubicBezTo>
                <a:cubicBezTo>
                  <a:pt x="870942" y="1115060"/>
                  <a:pt x="886885" y="1103159"/>
                  <a:pt x="901422" y="1089660"/>
                </a:cubicBezTo>
                <a:cubicBezTo>
                  <a:pt x="922480" y="1070106"/>
                  <a:pt x="940755" y="1047623"/>
                  <a:pt x="962382" y="1028700"/>
                </a:cubicBezTo>
                <a:cubicBezTo>
                  <a:pt x="981497" y="1011974"/>
                  <a:pt x="1004147" y="999615"/>
                  <a:pt x="1023342" y="982980"/>
                </a:cubicBezTo>
                <a:cubicBezTo>
                  <a:pt x="1042344" y="966512"/>
                  <a:pt x="1058256" y="946750"/>
                  <a:pt x="1076682" y="929640"/>
                </a:cubicBezTo>
                <a:cubicBezTo>
                  <a:pt x="1093842" y="913705"/>
                  <a:pt x="1112862" y="899855"/>
                  <a:pt x="1130022" y="883920"/>
                </a:cubicBezTo>
                <a:cubicBezTo>
                  <a:pt x="1148448" y="866810"/>
                  <a:pt x="1165018" y="847778"/>
                  <a:pt x="1183362" y="830580"/>
                </a:cubicBezTo>
                <a:cubicBezTo>
                  <a:pt x="1205675" y="809661"/>
                  <a:pt x="1231911" y="792733"/>
                  <a:pt x="1251942" y="769620"/>
                </a:cubicBezTo>
                <a:cubicBezTo>
                  <a:pt x="1265354" y="754145"/>
                  <a:pt x="1270312" y="732794"/>
                  <a:pt x="1282422" y="716280"/>
                </a:cubicBezTo>
                <a:cubicBezTo>
                  <a:pt x="1298389" y="694507"/>
                  <a:pt x="1320068" y="677291"/>
                  <a:pt x="1335762" y="655320"/>
                </a:cubicBezTo>
                <a:cubicBezTo>
                  <a:pt x="1345666" y="641455"/>
                  <a:pt x="1350168" y="624394"/>
                  <a:pt x="1358622" y="609600"/>
                </a:cubicBezTo>
                <a:cubicBezTo>
                  <a:pt x="1382799" y="567290"/>
                  <a:pt x="1395460" y="556665"/>
                  <a:pt x="1411962" y="518160"/>
                </a:cubicBezTo>
                <a:cubicBezTo>
                  <a:pt x="1424738" y="488348"/>
                  <a:pt x="1431664" y="432530"/>
                  <a:pt x="1434822" y="411480"/>
                </a:cubicBezTo>
                <a:cubicBezTo>
                  <a:pt x="1438234" y="388734"/>
                  <a:pt x="1440034" y="365774"/>
                  <a:pt x="1442442" y="342900"/>
                </a:cubicBezTo>
                <a:cubicBezTo>
                  <a:pt x="1455319" y="220570"/>
                  <a:pt x="1444313" y="312690"/>
                  <a:pt x="1457682" y="205740"/>
                </a:cubicBezTo>
                <a:cubicBezTo>
                  <a:pt x="1362416" y="134290"/>
                  <a:pt x="1435076" y="178746"/>
                  <a:pt x="1328142" y="137160"/>
                </a:cubicBezTo>
                <a:cubicBezTo>
                  <a:pt x="1304827" y="128093"/>
                  <a:pt x="1281937" y="117868"/>
                  <a:pt x="1259562" y="106680"/>
                </a:cubicBezTo>
                <a:cubicBezTo>
                  <a:pt x="1251371" y="102584"/>
                  <a:pt x="1245277" y="94656"/>
                  <a:pt x="1236702" y="91440"/>
                </a:cubicBezTo>
                <a:cubicBezTo>
                  <a:pt x="1224575" y="86892"/>
                  <a:pt x="1211302" y="86360"/>
                  <a:pt x="1198602" y="83820"/>
                </a:cubicBezTo>
                <a:cubicBezTo>
                  <a:pt x="1182080" y="75559"/>
                  <a:pt x="1163949" y="64697"/>
                  <a:pt x="1145262" y="60960"/>
                </a:cubicBezTo>
                <a:cubicBezTo>
                  <a:pt x="1127650" y="57438"/>
                  <a:pt x="1109702" y="55880"/>
                  <a:pt x="1091922" y="53340"/>
                </a:cubicBezTo>
                <a:cubicBezTo>
                  <a:pt x="1081762" y="48260"/>
                  <a:pt x="1072322" y="41364"/>
                  <a:pt x="1061442" y="38100"/>
                </a:cubicBezTo>
                <a:cubicBezTo>
                  <a:pt x="1027740" y="27989"/>
                  <a:pt x="922260" y="23804"/>
                  <a:pt x="909042" y="22860"/>
                </a:cubicBezTo>
                <a:cubicBezTo>
                  <a:pt x="857996" y="5845"/>
                  <a:pt x="912394" y="22203"/>
                  <a:pt x="817602" y="7620"/>
                </a:cubicBezTo>
                <a:cubicBezTo>
                  <a:pt x="807251" y="6028"/>
                  <a:pt x="797282" y="2540"/>
                  <a:pt x="787122" y="0"/>
                </a:cubicBezTo>
                <a:cubicBezTo>
                  <a:pt x="673919" y="28301"/>
                  <a:pt x="830860" y="-8667"/>
                  <a:pt x="528042" y="15240"/>
                </a:cubicBezTo>
                <a:cubicBezTo>
                  <a:pt x="507162" y="16888"/>
                  <a:pt x="487529" y="25936"/>
                  <a:pt x="467082" y="30480"/>
                </a:cubicBezTo>
                <a:lnTo>
                  <a:pt x="398502" y="45720"/>
                </a:lnTo>
                <a:cubicBezTo>
                  <a:pt x="344746" y="99476"/>
                  <a:pt x="412587" y="37639"/>
                  <a:pt x="337542" y="83820"/>
                </a:cubicBezTo>
                <a:cubicBezTo>
                  <a:pt x="303444" y="104803"/>
                  <a:pt x="272137" y="141633"/>
                  <a:pt x="230862" y="152400"/>
                </a:cubicBezTo>
                <a:cubicBezTo>
                  <a:pt x="188435" y="163468"/>
                  <a:pt x="144502" y="167640"/>
                  <a:pt x="101322" y="175260"/>
                </a:cubicBezTo>
                <a:cubicBezTo>
                  <a:pt x="91162" y="182880"/>
                  <a:pt x="82447" y="192962"/>
                  <a:pt x="70842" y="198120"/>
                </a:cubicBezTo>
                <a:cubicBezTo>
                  <a:pt x="69079" y="198904"/>
                  <a:pt x="7621" y="209787"/>
                  <a:pt x="2262" y="213360"/>
                </a:cubicBezTo>
                <a:cubicBezTo>
                  <a:pt x="-5358" y="218440"/>
                  <a:pt x="8612" y="226060"/>
                  <a:pt x="9882" y="228600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017734-D4FB-AA5C-D6E4-3E9B254C69BB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781800" y="3420721"/>
            <a:ext cx="1348554" cy="5340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4D1BB2-A95F-8F2C-0DD6-D3073D01C042}"/>
              </a:ext>
            </a:extLst>
          </p:cNvPr>
          <p:cNvSpPr txBox="1"/>
          <p:nvPr/>
        </p:nvSpPr>
        <p:spPr>
          <a:xfrm>
            <a:off x="1108620" y="2434200"/>
            <a:ext cx="2949786" cy="132343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The part explained by x1 in y, “controlling“ for or “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partialling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 out” x2.</a:t>
            </a:r>
          </a:p>
          <a:p>
            <a:pPr algn="l" rtl="0"/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Used to compute b</a:t>
            </a:r>
            <a:r>
              <a:rPr lang="en-US" sz="1600" baseline="-25000" dirty="0">
                <a:latin typeface="Alef" panose="00000500000000000000" pitchFamily="2" charset="-79"/>
                <a:cs typeface="Alef" panose="00000500000000000000" pitchFamily="2" charset="-79"/>
              </a:rPr>
              <a:t>1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en-US" sz="1600" dirty="0">
              <a:solidFill>
                <a:srgbClr val="5BB3CA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4AFFEDE-7CB2-7E5D-DBC2-C917A6EC13BF}"/>
              </a:ext>
            </a:extLst>
          </p:cNvPr>
          <p:cNvSpPr/>
          <p:nvPr/>
        </p:nvSpPr>
        <p:spPr>
          <a:xfrm>
            <a:off x="4720184" y="3410334"/>
            <a:ext cx="1261516" cy="1136878"/>
          </a:xfrm>
          <a:custGeom>
            <a:avLst/>
            <a:gdLst>
              <a:gd name="connsiteX0" fmla="*/ 0 w 1203960"/>
              <a:gd name="connsiteY0" fmla="*/ 24358 h 1136878"/>
              <a:gd name="connsiteX1" fmla="*/ 0 w 1203960"/>
              <a:gd name="connsiteY1" fmla="*/ 24358 h 1136878"/>
              <a:gd name="connsiteX2" fmla="*/ 144780 w 1203960"/>
              <a:gd name="connsiteY2" fmla="*/ 16738 h 1136878"/>
              <a:gd name="connsiteX3" fmla="*/ 243840 w 1203960"/>
              <a:gd name="connsiteY3" fmla="*/ 9118 h 1136878"/>
              <a:gd name="connsiteX4" fmla="*/ 365760 w 1203960"/>
              <a:gd name="connsiteY4" fmla="*/ 16738 h 1136878"/>
              <a:gd name="connsiteX5" fmla="*/ 487680 w 1203960"/>
              <a:gd name="connsiteY5" fmla="*/ 24358 h 1136878"/>
              <a:gd name="connsiteX6" fmla="*/ 624840 w 1203960"/>
              <a:gd name="connsiteY6" fmla="*/ 54838 h 1136878"/>
              <a:gd name="connsiteX7" fmla="*/ 708660 w 1203960"/>
              <a:gd name="connsiteY7" fmla="*/ 77698 h 1136878"/>
              <a:gd name="connsiteX8" fmla="*/ 762000 w 1203960"/>
              <a:gd name="connsiteY8" fmla="*/ 85318 h 1136878"/>
              <a:gd name="connsiteX9" fmla="*/ 800100 w 1203960"/>
              <a:gd name="connsiteY9" fmla="*/ 92938 h 1136878"/>
              <a:gd name="connsiteX10" fmla="*/ 853440 w 1203960"/>
              <a:gd name="connsiteY10" fmla="*/ 100558 h 1136878"/>
              <a:gd name="connsiteX11" fmla="*/ 899160 w 1203960"/>
              <a:gd name="connsiteY11" fmla="*/ 108178 h 1136878"/>
              <a:gd name="connsiteX12" fmla="*/ 982980 w 1203960"/>
              <a:gd name="connsiteY12" fmla="*/ 115798 h 1136878"/>
              <a:gd name="connsiteX13" fmla="*/ 1043940 w 1203960"/>
              <a:gd name="connsiteY13" fmla="*/ 138658 h 1136878"/>
              <a:gd name="connsiteX14" fmla="*/ 1066800 w 1203960"/>
              <a:gd name="connsiteY14" fmla="*/ 169138 h 1136878"/>
              <a:gd name="connsiteX15" fmla="*/ 1158240 w 1203960"/>
              <a:gd name="connsiteY15" fmla="*/ 237718 h 1136878"/>
              <a:gd name="connsiteX16" fmla="*/ 1203960 w 1203960"/>
              <a:gd name="connsiteY16" fmla="*/ 283438 h 1136878"/>
              <a:gd name="connsiteX17" fmla="*/ 1112520 w 1203960"/>
              <a:gd name="connsiteY17" fmla="*/ 329158 h 1136878"/>
              <a:gd name="connsiteX18" fmla="*/ 1051560 w 1203960"/>
              <a:gd name="connsiteY18" fmla="*/ 374878 h 1136878"/>
              <a:gd name="connsiteX19" fmla="*/ 1028700 w 1203960"/>
              <a:gd name="connsiteY19" fmla="*/ 390118 h 1136878"/>
              <a:gd name="connsiteX20" fmla="*/ 998220 w 1203960"/>
              <a:gd name="connsiteY20" fmla="*/ 428218 h 1136878"/>
              <a:gd name="connsiteX21" fmla="*/ 967740 w 1203960"/>
              <a:gd name="connsiteY21" fmla="*/ 458698 h 1136878"/>
              <a:gd name="connsiteX22" fmla="*/ 952500 w 1203960"/>
              <a:gd name="connsiteY22" fmla="*/ 504418 h 1136878"/>
              <a:gd name="connsiteX23" fmla="*/ 906780 w 1203960"/>
              <a:gd name="connsiteY23" fmla="*/ 580618 h 1136878"/>
              <a:gd name="connsiteX24" fmla="*/ 868680 w 1203960"/>
              <a:gd name="connsiteY24" fmla="*/ 633958 h 1136878"/>
              <a:gd name="connsiteX25" fmla="*/ 800100 w 1203960"/>
              <a:gd name="connsiteY25" fmla="*/ 725398 h 1136878"/>
              <a:gd name="connsiteX26" fmla="*/ 762000 w 1203960"/>
              <a:gd name="connsiteY26" fmla="*/ 809218 h 1136878"/>
              <a:gd name="connsiteX27" fmla="*/ 739140 w 1203960"/>
              <a:gd name="connsiteY27" fmla="*/ 877798 h 1136878"/>
              <a:gd name="connsiteX28" fmla="*/ 708660 w 1203960"/>
              <a:gd name="connsiteY28" fmla="*/ 900658 h 1136878"/>
              <a:gd name="connsiteX29" fmla="*/ 678180 w 1203960"/>
              <a:gd name="connsiteY29" fmla="*/ 969238 h 1136878"/>
              <a:gd name="connsiteX30" fmla="*/ 647700 w 1203960"/>
              <a:gd name="connsiteY30" fmla="*/ 1060678 h 1136878"/>
              <a:gd name="connsiteX31" fmla="*/ 632460 w 1203960"/>
              <a:gd name="connsiteY31" fmla="*/ 1136878 h 1136878"/>
              <a:gd name="connsiteX32" fmla="*/ 594360 w 1203960"/>
              <a:gd name="connsiteY32" fmla="*/ 1129258 h 1136878"/>
              <a:gd name="connsiteX33" fmla="*/ 487680 w 1203960"/>
              <a:gd name="connsiteY33" fmla="*/ 1083538 h 1136878"/>
              <a:gd name="connsiteX34" fmla="*/ 396240 w 1203960"/>
              <a:gd name="connsiteY34" fmla="*/ 1022578 h 1136878"/>
              <a:gd name="connsiteX35" fmla="*/ 358140 w 1203960"/>
              <a:gd name="connsiteY35" fmla="*/ 984478 h 1136878"/>
              <a:gd name="connsiteX36" fmla="*/ 289560 w 1203960"/>
              <a:gd name="connsiteY36" fmla="*/ 862558 h 1136878"/>
              <a:gd name="connsiteX37" fmla="*/ 251460 w 1203960"/>
              <a:gd name="connsiteY37" fmla="*/ 786358 h 1136878"/>
              <a:gd name="connsiteX38" fmla="*/ 220980 w 1203960"/>
              <a:gd name="connsiteY38" fmla="*/ 748258 h 1136878"/>
              <a:gd name="connsiteX39" fmla="*/ 182880 w 1203960"/>
              <a:gd name="connsiteY39" fmla="*/ 649198 h 1136878"/>
              <a:gd name="connsiteX40" fmla="*/ 175260 w 1203960"/>
              <a:gd name="connsiteY40" fmla="*/ 595858 h 1136878"/>
              <a:gd name="connsiteX41" fmla="*/ 160020 w 1203960"/>
              <a:gd name="connsiteY41" fmla="*/ 512038 h 1136878"/>
              <a:gd name="connsiteX42" fmla="*/ 152400 w 1203960"/>
              <a:gd name="connsiteY42" fmla="*/ 451078 h 1136878"/>
              <a:gd name="connsiteX43" fmla="*/ 144780 w 1203960"/>
              <a:gd name="connsiteY43" fmla="*/ 382498 h 1136878"/>
              <a:gd name="connsiteX44" fmla="*/ 114300 w 1203960"/>
              <a:gd name="connsiteY44" fmla="*/ 336778 h 1136878"/>
              <a:gd name="connsiteX45" fmla="*/ 83820 w 1203960"/>
              <a:gd name="connsiteY45" fmla="*/ 275818 h 1136878"/>
              <a:gd name="connsiteX46" fmla="*/ 53340 w 1203960"/>
              <a:gd name="connsiteY46" fmla="*/ 169138 h 1136878"/>
              <a:gd name="connsiteX47" fmla="*/ 38100 w 1203960"/>
              <a:gd name="connsiteY47" fmla="*/ 115798 h 1136878"/>
              <a:gd name="connsiteX48" fmla="*/ 0 w 1203960"/>
              <a:gd name="connsiteY48" fmla="*/ 24358 h 113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203960" h="1136878">
                <a:moveTo>
                  <a:pt x="0" y="24358"/>
                </a:moveTo>
                <a:lnTo>
                  <a:pt x="0" y="24358"/>
                </a:lnTo>
                <a:cubicBezTo>
                  <a:pt x="48260" y="21818"/>
                  <a:pt x="96797" y="22496"/>
                  <a:pt x="144780" y="16738"/>
                </a:cubicBezTo>
                <a:cubicBezTo>
                  <a:pt x="258474" y="3095"/>
                  <a:pt x="117650" y="-8909"/>
                  <a:pt x="243840" y="9118"/>
                </a:cubicBezTo>
                <a:cubicBezTo>
                  <a:pt x="297708" y="45030"/>
                  <a:pt x="245085" y="16738"/>
                  <a:pt x="365760" y="16738"/>
                </a:cubicBezTo>
                <a:cubicBezTo>
                  <a:pt x="406479" y="16738"/>
                  <a:pt x="447040" y="21818"/>
                  <a:pt x="487680" y="24358"/>
                </a:cubicBezTo>
                <a:cubicBezTo>
                  <a:pt x="557802" y="38382"/>
                  <a:pt x="560273" y="37620"/>
                  <a:pt x="624840" y="54838"/>
                </a:cubicBezTo>
                <a:cubicBezTo>
                  <a:pt x="633785" y="57223"/>
                  <a:pt x="691087" y="74503"/>
                  <a:pt x="708660" y="77698"/>
                </a:cubicBezTo>
                <a:cubicBezTo>
                  <a:pt x="726331" y="80911"/>
                  <a:pt x="744284" y="82365"/>
                  <a:pt x="762000" y="85318"/>
                </a:cubicBezTo>
                <a:cubicBezTo>
                  <a:pt x="774775" y="87447"/>
                  <a:pt x="787325" y="90809"/>
                  <a:pt x="800100" y="92938"/>
                </a:cubicBezTo>
                <a:cubicBezTo>
                  <a:pt x="817816" y="95891"/>
                  <a:pt x="835688" y="97827"/>
                  <a:pt x="853440" y="100558"/>
                </a:cubicBezTo>
                <a:cubicBezTo>
                  <a:pt x="868711" y="102907"/>
                  <a:pt x="883816" y="106373"/>
                  <a:pt x="899160" y="108178"/>
                </a:cubicBezTo>
                <a:cubicBezTo>
                  <a:pt x="927023" y="111456"/>
                  <a:pt x="955040" y="113258"/>
                  <a:pt x="982980" y="115798"/>
                </a:cubicBezTo>
                <a:cubicBezTo>
                  <a:pt x="1010240" y="121250"/>
                  <a:pt x="1024319" y="119037"/>
                  <a:pt x="1043940" y="138658"/>
                </a:cubicBezTo>
                <a:cubicBezTo>
                  <a:pt x="1052920" y="147638"/>
                  <a:pt x="1057820" y="160158"/>
                  <a:pt x="1066800" y="169138"/>
                </a:cubicBezTo>
                <a:cubicBezTo>
                  <a:pt x="1120758" y="223096"/>
                  <a:pt x="1060290" y="107118"/>
                  <a:pt x="1158240" y="237718"/>
                </a:cubicBezTo>
                <a:cubicBezTo>
                  <a:pt x="1186595" y="275524"/>
                  <a:pt x="1170533" y="261153"/>
                  <a:pt x="1203960" y="283438"/>
                </a:cubicBezTo>
                <a:cubicBezTo>
                  <a:pt x="1162404" y="300060"/>
                  <a:pt x="1154445" y="301208"/>
                  <a:pt x="1112520" y="329158"/>
                </a:cubicBezTo>
                <a:cubicBezTo>
                  <a:pt x="1091386" y="343247"/>
                  <a:pt x="1072694" y="360789"/>
                  <a:pt x="1051560" y="374878"/>
                </a:cubicBezTo>
                <a:cubicBezTo>
                  <a:pt x="1043940" y="379958"/>
                  <a:pt x="1035176" y="383642"/>
                  <a:pt x="1028700" y="390118"/>
                </a:cubicBezTo>
                <a:cubicBezTo>
                  <a:pt x="1017200" y="401618"/>
                  <a:pt x="1009025" y="416062"/>
                  <a:pt x="998220" y="428218"/>
                </a:cubicBezTo>
                <a:cubicBezTo>
                  <a:pt x="988674" y="438957"/>
                  <a:pt x="977900" y="448538"/>
                  <a:pt x="967740" y="458698"/>
                </a:cubicBezTo>
                <a:cubicBezTo>
                  <a:pt x="962660" y="473938"/>
                  <a:pt x="962139" y="491567"/>
                  <a:pt x="952500" y="504418"/>
                </a:cubicBezTo>
                <a:cubicBezTo>
                  <a:pt x="892067" y="584996"/>
                  <a:pt x="972013" y="474614"/>
                  <a:pt x="906780" y="580618"/>
                </a:cubicBezTo>
                <a:cubicBezTo>
                  <a:pt x="895329" y="599227"/>
                  <a:pt x="880131" y="615349"/>
                  <a:pt x="868680" y="633958"/>
                </a:cubicBezTo>
                <a:cubicBezTo>
                  <a:pt x="816682" y="718454"/>
                  <a:pt x="882533" y="642965"/>
                  <a:pt x="800100" y="725398"/>
                </a:cubicBezTo>
                <a:cubicBezTo>
                  <a:pt x="787400" y="753338"/>
                  <a:pt x="772776" y="780481"/>
                  <a:pt x="762000" y="809218"/>
                </a:cubicBezTo>
                <a:cubicBezTo>
                  <a:pt x="750156" y="840802"/>
                  <a:pt x="761923" y="851218"/>
                  <a:pt x="739140" y="877798"/>
                </a:cubicBezTo>
                <a:cubicBezTo>
                  <a:pt x="730875" y="887441"/>
                  <a:pt x="718820" y="893038"/>
                  <a:pt x="708660" y="900658"/>
                </a:cubicBezTo>
                <a:cubicBezTo>
                  <a:pt x="668520" y="967559"/>
                  <a:pt x="697801" y="910374"/>
                  <a:pt x="678180" y="969238"/>
                </a:cubicBezTo>
                <a:cubicBezTo>
                  <a:pt x="659277" y="1025947"/>
                  <a:pt x="662365" y="992240"/>
                  <a:pt x="647700" y="1060678"/>
                </a:cubicBezTo>
                <a:cubicBezTo>
                  <a:pt x="626686" y="1158744"/>
                  <a:pt x="651242" y="1080533"/>
                  <a:pt x="632460" y="1136878"/>
                </a:cubicBezTo>
                <a:cubicBezTo>
                  <a:pt x="619760" y="1134338"/>
                  <a:pt x="606739" y="1133067"/>
                  <a:pt x="594360" y="1129258"/>
                </a:cubicBezTo>
                <a:cubicBezTo>
                  <a:pt x="559542" y="1118545"/>
                  <a:pt x="519760" y="1101869"/>
                  <a:pt x="487680" y="1083538"/>
                </a:cubicBezTo>
                <a:cubicBezTo>
                  <a:pt x="469039" y="1072886"/>
                  <a:pt x="417753" y="1041700"/>
                  <a:pt x="396240" y="1022578"/>
                </a:cubicBezTo>
                <a:cubicBezTo>
                  <a:pt x="382816" y="1010646"/>
                  <a:pt x="370840" y="997178"/>
                  <a:pt x="358140" y="984478"/>
                </a:cubicBezTo>
                <a:cubicBezTo>
                  <a:pt x="285912" y="821966"/>
                  <a:pt x="370913" y="1000858"/>
                  <a:pt x="289560" y="862558"/>
                </a:cubicBezTo>
                <a:cubicBezTo>
                  <a:pt x="275162" y="838081"/>
                  <a:pt x="266071" y="810709"/>
                  <a:pt x="251460" y="786358"/>
                </a:cubicBezTo>
                <a:cubicBezTo>
                  <a:pt x="243092" y="772412"/>
                  <a:pt x="229175" y="762306"/>
                  <a:pt x="220980" y="748258"/>
                </a:cubicBezTo>
                <a:cubicBezTo>
                  <a:pt x="205845" y="722313"/>
                  <a:pt x="192566" y="678257"/>
                  <a:pt x="182880" y="649198"/>
                </a:cubicBezTo>
                <a:cubicBezTo>
                  <a:pt x="180340" y="631418"/>
                  <a:pt x="178213" y="613574"/>
                  <a:pt x="175260" y="595858"/>
                </a:cubicBezTo>
                <a:cubicBezTo>
                  <a:pt x="170591" y="567846"/>
                  <a:pt x="164449" y="540089"/>
                  <a:pt x="160020" y="512038"/>
                </a:cubicBezTo>
                <a:cubicBezTo>
                  <a:pt x="156826" y="491810"/>
                  <a:pt x="154793" y="471416"/>
                  <a:pt x="152400" y="451078"/>
                </a:cubicBezTo>
                <a:cubicBezTo>
                  <a:pt x="149713" y="428235"/>
                  <a:pt x="152053" y="404318"/>
                  <a:pt x="144780" y="382498"/>
                </a:cubicBezTo>
                <a:cubicBezTo>
                  <a:pt x="138988" y="365122"/>
                  <a:pt x="123387" y="352681"/>
                  <a:pt x="114300" y="336778"/>
                </a:cubicBezTo>
                <a:cubicBezTo>
                  <a:pt x="103028" y="317053"/>
                  <a:pt x="91584" y="297169"/>
                  <a:pt x="83820" y="275818"/>
                </a:cubicBezTo>
                <a:cubicBezTo>
                  <a:pt x="71181" y="241062"/>
                  <a:pt x="63500" y="204698"/>
                  <a:pt x="53340" y="169138"/>
                </a:cubicBezTo>
                <a:cubicBezTo>
                  <a:pt x="48260" y="151358"/>
                  <a:pt x="41140" y="134038"/>
                  <a:pt x="38100" y="115798"/>
                </a:cubicBezTo>
                <a:cubicBezTo>
                  <a:pt x="29299" y="62992"/>
                  <a:pt x="6350" y="39598"/>
                  <a:pt x="0" y="24358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BEEE59-0E56-3C42-E37D-BE783D475799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058406" y="3095920"/>
            <a:ext cx="1261516" cy="858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41D8700-1F36-12E6-3113-3AD929C358BF}"/>
              </a:ext>
            </a:extLst>
          </p:cNvPr>
          <p:cNvSpPr txBox="1"/>
          <p:nvPr/>
        </p:nvSpPr>
        <p:spPr>
          <a:xfrm>
            <a:off x="8130354" y="2759001"/>
            <a:ext cx="2949786" cy="132343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The part explained by x2 in y, “controlling“ for or “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partialling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 out” x1.</a:t>
            </a:r>
          </a:p>
          <a:p>
            <a:pPr algn="l" rtl="0"/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Used to compute b</a:t>
            </a:r>
            <a:r>
              <a:rPr lang="en-US" sz="1600" baseline="-25000" dirty="0"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  <a:endParaRPr lang="en-US" sz="1600" dirty="0">
              <a:solidFill>
                <a:srgbClr val="5BB3CA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3944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A general note: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Transformations of independent variables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565916" cy="5345010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Centering and scaling are just one type of independent variable transformation.</a:t>
            </a:r>
          </a:p>
          <a:p>
            <a:pPr lvl="1" algn="l" rtl="0"/>
            <a:r>
              <a:rPr lang="en-US" sz="20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A transformation that is done, primarily, for statistical reasons.</a:t>
            </a:r>
          </a:p>
          <a:p>
            <a:pPr lvl="1" algn="l" rtl="0"/>
            <a:endParaRPr lang="en-US" sz="2000" dirty="0">
              <a:solidFill>
                <a:schemeClr val="bg2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There are many other types of common transformations applied to independent variables.</a:t>
            </a:r>
          </a:p>
          <a:p>
            <a:pPr lvl="1" algn="l" rtl="0"/>
            <a:r>
              <a:rPr lang="en-US" sz="20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Some are done for statistical reasons, some done for theoretical reasons. </a:t>
            </a:r>
          </a:p>
          <a:p>
            <a:pPr lvl="1" algn="l" rtl="0"/>
            <a:endParaRPr lang="en-US" sz="2000" dirty="0">
              <a:solidFill>
                <a:schemeClr val="bg2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Two common examples: </a:t>
            </a:r>
          </a:p>
          <a:p>
            <a:pPr marL="457200" indent="-457200" algn="l" rtl="0">
              <a:buAutoNum type="arabicParenR"/>
            </a:pPr>
            <a:r>
              <a:rPr lang="en-US" sz="2400" b="1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Quadratic regression.</a:t>
            </a:r>
          </a:p>
          <a:p>
            <a:pPr marL="457200" indent="-457200" algn="l" rtl="0">
              <a:buAutoNum type="arabicParenR"/>
            </a:pPr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457200" indent="-457200" algn="l" rtl="0">
              <a:buAutoNum type="arabicParenR"/>
            </a:pP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Log-transformation.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15705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F9D1E7-D882-410C-8A5B-6837C812A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918" y="2388418"/>
            <a:ext cx="3610730" cy="3610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Log-transformation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Word frequency effect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211559" cy="1325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More frequent words are read faster and more accurately. 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But apparently, the link is not fully 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2EEEF-BC4A-E79C-1EDC-6C116A43D584}"/>
              </a:ext>
            </a:extLst>
          </p:cNvPr>
          <p:cNvSpPr txBox="1"/>
          <p:nvPr/>
        </p:nvSpPr>
        <p:spPr>
          <a:xfrm>
            <a:off x="7930496" y="4877720"/>
            <a:ext cx="27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Data from the </a:t>
            </a:r>
            <a:r>
              <a:rPr lang="en-US" sz="1400" i="1" dirty="0">
                <a:latin typeface="Alef" panose="00000500000000000000" pitchFamily="2" charset="-79"/>
                <a:cs typeface="Alef" panose="00000500000000000000" pitchFamily="2" charset="-79"/>
              </a:rPr>
              <a:t>English Lexicon Project, </a:t>
            </a:r>
            <a:r>
              <a:rPr lang="en-US" sz="1400" dirty="0" err="1">
                <a:latin typeface="Alef" panose="00000500000000000000" pitchFamily="2" charset="-79"/>
                <a:cs typeface="Alef" panose="00000500000000000000" pitchFamily="2" charset="-79"/>
              </a:rPr>
              <a:t>Balota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 et al., 2007</a:t>
            </a:r>
            <a:endParaRPr lang="en-US" sz="14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068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Log-transformation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Word frequency effect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5"/>
            <a:ext cx="11211559" cy="1325563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More frequent words are read faster and more accurately. 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But apparently, the link is not fully linear.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2EEEF-BC4A-E79C-1EDC-6C116A43D584}"/>
              </a:ext>
            </a:extLst>
          </p:cNvPr>
          <p:cNvSpPr txBox="1"/>
          <p:nvPr/>
        </p:nvSpPr>
        <p:spPr>
          <a:xfrm>
            <a:off x="7930496" y="4877720"/>
            <a:ext cx="2780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Data from the </a:t>
            </a:r>
            <a:r>
              <a:rPr lang="en-US" sz="1400" i="1" dirty="0">
                <a:latin typeface="Alef" panose="00000500000000000000" pitchFamily="2" charset="-79"/>
                <a:cs typeface="Alef" panose="00000500000000000000" pitchFamily="2" charset="-79"/>
              </a:rPr>
              <a:t>English Lexicon Project, </a:t>
            </a:r>
            <a:r>
              <a:rPr lang="en-US" sz="1400" dirty="0" err="1">
                <a:latin typeface="Alef" panose="00000500000000000000" pitchFamily="2" charset="-79"/>
                <a:cs typeface="Alef" panose="00000500000000000000" pitchFamily="2" charset="-79"/>
              </a:rPr>
              <a:t>Balota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 et al., 2007</a:t>
            </a:r>
            <a:endParaRPr lang="en-US" sz="14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D47B2-3431-F60D-095E-2EC26EBCB160}"/>
              </a:ext>
            </a:extLst>
          </p:cNvPr>
          <p:cNvSpPr txBox="1"/>
          <p:nvPr/>
        </p:nvSpPr>
        <p:spPr>
          <a:xfrm>
            <a:off x="318329" y="5994652"/>
            <a:ext cx="1144068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Better* described as a log-linear link.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(*probably still not be perfect, may be even log-log (more later)).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7DCDA3-9343-D7C4-5269-0DA1A2C0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918" y="2388418"/>
            <a:ext cx="3610730" cy="361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0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Log-transformation example: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Word frequency effect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918" y="1147866"/>
            <a:ext cx="5575314" cy="578384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Raw frequency model</a:t>
            </a:r>
          </a:p>
          <a:p>
            <a:pPr marL="0" indent="0" algn="ctr" rtl="0">
              <a:buNone/>
            </a:pPr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D08717B-8EA5-15ED-0A2C-64DB56CFBD72}"/>
              </a:ext>
            </a:extLst>
          </p:cNvPr>
          <p:cNvSpPr txBox="1">
            <a:spLocks/>
          </p:cNvSpPr>
          <p:nvPr/>
        </p:nvSpPr>
        <p:spPr>
          <a:xfrm>
            <a:off x="6474446" y="1147866"/>
            <a:ext cx="5575314" cy="57838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Log-transformed frequency model</a:t>
            </a:r>
          </a:p>
          <a:p>
            <a:pPr marL="0" indent="0" algn="ctr" rtl="0">
              <a:buFont typeface="Arial" panose="020B0604020202020204" pitchFamily="34" charset="0"/>
              <a:buNone/>
            </a:pPr>
            <a:endParaRPr lang="en-US" sz="2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93FD21-5DB8-237A-5520-B5A32CCC7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" t="50000" r="58359" b="8411"/>
          <a:stretch/>
        </p:blipFill>
        <p:spPr>
          <a:xfrm>
            <a:off x="549043" y="1726250"/>
            <a:ext cx="5602296" cy="3561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B403A9-BA02-1F1C-AD43-B9769679E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" t="50000" r="58671" b="9159"/>
          <a:stretch/>
        </p:blipFill>
        <p:spPr>
          <a:xfrm>
            <a:off x="6151339" y="1726250"/>
            <a:ext cx="5650524" cy="3561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A490BA-E972-A58F-CF26-3B6094905500}"/>
              </a:ext>
            </a:extLst>
          </p:cNvPr>
          <p:cNvSpPr txBox="1"/>
          <p:nvPr/>
        </p:nvSpPr>
        <p:spPr>
          <a:xfrm>
            <a:off x="703395" y="5621201"/>
            <a:ext cx="10895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Slightly higher R</a:t>
            </a:r>
            <a:r>
              <a:rPr lang="en-US" sz="2000" b="1" baseline="30000" dirty="0"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… but how to choose between the two models?</a:t>
            </a:r>
          </a:p>
        </p:txBody>
      </p:sp>
    </p:spTree>
    <p:extLst>
      <p:ext uri="{BB962C8B-B14F-4D97-AF65-F5344CB8AC3E}">
        <p14:creationId xmlns:p14="http://schemas.microsoft.com/office/powerpoint/2010/main" val="190724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To transform or not to transform? 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7A5A8-44FD-6B84-A0DE-10A5F052A1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3580" y="1119499"/>
                <a:ext cx="11846180" cy="5554766"/>
              </a:xfrm>
            </p:spPr>
            <p:txBody>
              <a:bodyPr>
                <a:noAutofit/>
              </a:bodyPr>
              <a:lstStyle/>
              <a:p>
                <a:pPr marL="0" indent="0" algn="l" rtl="0">
                  <a:buNone/>
                </a:pPr>
                <a:r>
                  <a:rPr lang="en-US" sz="18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Informal methods: 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Plot your data.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Is a transformation theoretically warranted? Is it plausible? Precedents in literature?</a:t>
                </a:r>
              </a:p>
              <a:p>
                <a:pPr marL="0" indent="0" algn="l" rtl="0">
                  <a:buNone/>
                </a:pPr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18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Formal methods: 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Compare your models statistically. </a:t>
                </a:r>
              </a:p>
              <a:p>
                <a:pPr marL="0" indent="0" algn="l" rtl="0">
                  <a:buNone/>
                </a:pPr>
                <a:r>
                  <a:rPr lang="en-US" sz="1600" b="1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Reminder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 We previously saw a solution for R</a:t>
                </a:r>
                <a:r>
                  <a:rPr lang="en-US" sz="1600" baseline="300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2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comparison of </a:t>
                </a:r>
                <a:r>
                  <a:rPr lang="en-US" sz="1600" b="1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nested models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</a:t>
                </a:r>
              </a:p>
              <a:p>
                <a:pPr marL="0" indent="0" algn="l" rtl="0">
                  <a:buNone/>
                </a:pP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In R terms: mod1 &lt;- </a:t>
                </a:r>
                <a:r>
                  <a:rPr lang="en-US" sz="1600" dirty="0" err="1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lm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 ~ A + B); mod2 &lt;- </a:t>
                </a:r>
                <a:r>
                  <a:rPr lang="en-US" sz="1600" dirty="0" err="1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lm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 ~ A); </a:t>
                </a:r>
                <a:r>
                  <a:rPr lang="en-US" sz="1600" dirty="0" err="1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anova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(mod1, mod2). </a:t>
                </a:r>
              </a:p>
              <a:p>
                <a:pPr marL="0" indent="0" algn="l" rtl="0">
                  <a:buNone/>
                </a:pPr>
                <a:r>
                  <a:rPr lang="en-US" sz="1600" b="1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But: 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two models of the form </a:t>
                </a:r>
                <a:r>
                  <a:rPr lang="en-US" sz="1600" dirty="0" err="1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lm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 ~ A) and </a:t>
                </a:r>
                <a:r>
                  <a:rPr lang="en-US" sz="1600" dirty="0" err="1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lm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 ~ log(A)) are </a:t>
                </a:r>
                <a:r>
                  <a:rPr lang="en-US" sz="1600" b="1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non-nested, </a:t>
                </a:r>
                <a:r>
                  <a:rPr lang="en-US" sz="1600" dirty="0">
                    <a:solidFill>
                      <a:schemeClr val="accent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hence this method cannot be used. </a:t>
                </a:r>
              </a:p>
              <a:p>
                <a:pPr algn="l" rtl="0"/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Instead, </a:t>
                </a:r>
                <a:r>
                  <a:rPr lang="en-US" sz="18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there are estimates of models’ fit that can be used to compare non-nested models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. 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Compare adj-R</a:t>
                </a:r>
                <a:r>
                  <a:rPr lang="en-US" sz="1800" baseline="30000" dirty="0">
                    <a:latin typeface="Alef" panose="00000500000000000000" pitchFamily="2" charset="-79"/>
                    <a:cs typeface="Alef" panose="00000500000000000000" pitchFamily="2" charset="-79"/>
                  </a:rPr>
                  <a:t>2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s, and build confidence intervals for adj-R</a:t>
                </a:r>
                <a:r>
                  <a:rPr lang="en-US" sz="1800" baseline="30000" dirty="0">
                    <a:latin typeface="Alef" panose="00000500000000000000" pitchFamily="2" charset="-79"/>
                    <a:cs typeface="Alef" panose="00000500000000000000" pitchFamily="2" charset="-79"/>
                  </a:rPr>
                  <a:t>2</a:t>
                </a:r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s and see if the CIs overlap.</a:t>
                </a:r>
              </a:p>
              <a:p>
                <a:pPr algn="l" rtl="0"/>
                <a:r>
                  <a:rPr lang="en-US" sz="1800" dirty="0">
                    <a:latin typeface="Alef" panose="00000500000000000000" pitchFamily="2" charset="-79"/>
                    <a:cs typeface="Alef" panose="00000500000000000000" pitchFamily="2" charset="-79"/>
                  </a:rPr>
                  <a:t>Use more advanced measures of models’ performance. 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Bayesian information criterion (BIC):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𝑘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ln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(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)−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2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ln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⁡(</m:t>
                    </m:r>
                    <m:acc>
                      <m:accPr>
                        <m:chr m:val="̂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Alef" panose="00000500000000000000" pitchFamily="2" charset="-79"/>
                          </a:rPr>
                          <m:t>𝐿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  <a:cs typeface="Alef" panose="00000500000000000000" pitchFamily="2" charset="-79"/>
                      </a:rPr>
                      <m:t>)</m:t>
                    </m:r>
                  </m:oMath>
                </a14:m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, see good explanation and tutorials on how to use 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  <a:hlinkClick r:id="rId3"/>
                  </a:rPr>
                  <a:t>HERE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 and 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  <a:hlinkClick r:id="rId4"/>
                  </a:rPr>
                  <a:t>HERE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lvl="1" algn="l" rtl="0"/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</a:rPr>
                  <a:t>More on these in advanced courses </a:t>
                </a:r>
                <a:r>
                  <a:rPr lang="en-US" sz="1600" dirty="0">
                    <a:latin typeface="Alef" panose="00000500000000000000" pitchFamily="2" charset="-79"/>
                    <a:cs typeface="Alef" panose="00000500000000000000" pitchFamily="2" charset="-79"/>
                    <a:sym typeface="Wingdings" panose="05000000000000000000" pitchFamily="2" charset="2"/>
                  </a:rPr>
                  <a:t></a:t>
                </a:r>
                <a:endParaRPr lang="en-US" sz="16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18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217A5A8-44FD-6B84-A0DE-10A5F052A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3580" y="1119499"/>
                <a:ext cx="11846180" cy="5554766"/>
              </a:xfrm>
              <a:blipFill>
                <a:blip r:embed="rId5"/>
                <a:stretch>
                  <a:fillRect l="-412" t="-988" b="-1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286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39" y="0"/>
            <a:ext cx="11710777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Think about transforming, </a:t>
            </a:r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But always beware over-fitting!</a:t>
            </a:r>
            <a:endParaRPr lang="he-IL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1026" name="Picture 2" descr="Overfitting - Wikipedia">
            <a:extLst>
              <a:ext uri="{FF2B5EF4-FFF2-40B4-BE49-F238E27FC236}">
                <a16:creationId xmlns:a16="http://schemas.microsoft.com/office/drawing/2014/main" id="{317BE046-99FD-61EE-CDD1-699C664E9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205" y="1249135"/>
            <a:ext cx="5414843" cy="368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75644-2D33-8D78-8DB6-6F1F8200BE2D}"/>
              </a:ext>
            </a:extLst>
          </p:cNvPr>
          <p:cNvSpPr txBox="1"/>
          <p:nvPr/>
        </p:nvSpPr>
        <p:spPr>
          <a:xfrm>
            <a:off x="6981154" y="4931228"/>
            <a:ext cx="187981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Source: Wikipedia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15FF1F-D3F9-908A-0B76-C05739408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7" y="5608865"/>
            <a:ext cx="11420273" cy="869756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3200" dirty="0">
                <a:solidFill>
                  <a:srgbClr val="8C8CFF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Blue trendline 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has the better fit, but is it really how we want our model to look like?</a:t>
            </a:r>
          </a:p>
        </p:txBody>
      </p:sp>
    </p:spTree>
    <p:extLst>
      <p:ext uri="{BB962C8B-B14F-4D97-AF65-F5344CB8AC3E}">
        <p14:creationId xmlns:p14="http://schemas.microsoft.com/office/powerpoint/2010/main" val="355640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A useful approach: Cross-validation </a:t>
            </a:r>
            <a:endParaRPr lang="he-IL" sz="36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3A292-1F57-0D06-EE93-3CC202040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7" y="1523999"/>
            <a:ext cx="11420273" cy="4954621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Split your data into two (commonly: 50-50%):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Use one set for coming up with predictions of transformations (e.g., y ~ log(x)+x^3), use the other part for re-testing them.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Prevents over-fitting: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Increased fit in “test” set only possible if not due to over-fitting.</a:t>
            </a:r>
          </a:p>
          <a:p>
            <a:pPr algn="l" rtl="0"/>
            <a:endParaRPr lang="en-US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A variety of formal methods,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very common especially in highly complex models (e.g., machine learning, neural networks).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If you work in a field with lots of potential non-linearities, learn more about Generalized Additive Models, which (conceptually) uses some built-in penalty for more complex models (GAMs; e.g.,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  <a:hlinkClick r:id="rId2"/>
              </a:rPr>
              <a:t>here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5957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Logistic regression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10753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7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Beyond numeric DVs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57" y="1223761"/>
            <a:ext cx="11420273" cy="5151402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We now know how to code categorical variables, and transform various predictors, to include them in regression models, both additive and interactive.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We can now have many different types of predictors in our model, yay!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But we still do not know how to deal with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dependent variables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other than continuous variables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. </a:t>
            </a:r>
          </a:p>
          <a:p>
            <a:pPr algn="l" rtl="0"/>
            <a:endParaRPr lang="en-US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Common cases: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Ordinal data (e.g.,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how friendly are you? Not at all &lt; a little &lt; a lot &lt; super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Count data (e.g.,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how many times have you visited a doctor? </a:t>
            </a:r>
            <a:r>
              <a:rPr lang="en-US" sz="3000" dirty="0">
                <a:latin typeface="Alef" panose="00000500000000000000" pitchFamily="2" charset="-79"/>
                <a:cs typeface="Alef" panose="00000500000000000000" pitchFamily="2" charset="-79"/>
              </a:rPr>
              <a:t>0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, </a:t>
            </a:r>
            <a:r>
              <a:rPr lang="en-US" sz="2700" dirty="0">
                <a:latin typeface="Alef" panose="00000500000000000000" pitchFamily="2" charset="-79"/>
                <a:cs typeface="Alef" panose="00000500000000000000" pitchFamily="2" charset="-79"/>
              </a:rPr>
              <a:t>1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, 2, … 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5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Binomial data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(e.g., are you in therapy (yes/no)? Do you own a car (yes/no)? Success in answering (1) question (correct/incorrect)? Did each participant commit a mock crime (yes/no)?)</a:t>
            </a: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138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7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Beyond numeric DVs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57" y="1223761"/>
            <a:ext cx="11420273" cy="5553054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We now know how to code categorical variables, and transform various predictors, to include them in regression models.</a:t>
            </a:r>
          </a:p>
          <a:p>
            <a:pPr algn="l" rtl="0"/>
            <a:endParaRPr lang="en-US" dirty="0">
              <a:solidFill>
                <a:schemeClr val="bg2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But we still do not know how to treat other types of </a:t>
            </a:r>
            <a:r>
              <a:rPr lang="en-US" b="1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dependent variables. </a:t>
            </a:r>
          </a:p>
          <a:p>
            <a:pPr algn="l" rtl="0"/>
            <a:endParaRPr lang="en-US" b="1" dirty="0">
              <a:solidFill>
                <a:schemeClr val="bg2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Common cases:</a:t>
            </a:r>
          </a:p>
          <a:p>
            <a:pPr lvl="1" algn="l" rtl="0"/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Ordinal data (e.g., </a:t>
            </a:r>
            <a:r>
              <a:rPr lang="en-US" i="1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how friendly are you? Not at all &lt; a little &lt; a lot &lt; super</a:t>
            </a:r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  <a:p>
            <a:pPr lvl="1" algn="l" rtl="0"/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Count data (e.g., </a:t>
            </a:r>
            <a:r>
              <a:rPr lang="en-US" i="1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how many times have you visited a doctor? </a:t>
            </a:r>
            <a:r>
              <a:rPr lang="en-US" sz="30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0</a:t>
            </a:r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, </a:t>
            </a:r>
            <a:r>
              <a:rPr lang="en-US" sz="27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</a:t>
            </a:r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, 2, … </a:t>
            </a:r>
            <a:r>
              <a:rPr lang="en-US" sz="1600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5</a:t>
            </a:r>
            <a:r>
              <a:rPr lang="en-US" dirty="0">
                <a:solidFill>
                  <a:schemeClr val="bg2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)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Binomial data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(e.g., are you in therapy (yes/no)? Do you own a car (yes/no)? Success in answering (1) question (correct/incorrect)? Did each participant commit a mock crime (yes/no)? Presence of some condition/disease (yes/no)?)</a:t>
            </a:r>
          </a:p>
          <a:p>
            <a:pPr lvl="2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Let’s start from a ‘simple’ (i.e., one predictor) logistic regression, for simplicity.</a:t>
            </a:r>
          </a:p>
        </p:txBody>
      </p:sp>
    </p:spTree>
    <p:extLst>
      <p:ext uri="{BB962C8B-B14F-4D97-AF65-F5344CB8AC3E}">
        <p14:creationId xmlns:p14="http://schemas.microsoft.com/office/powerpoint/2010/main" val="421506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9" y="131662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Reminder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: Multiple linear regression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326" y="1457225"/>
                <a:ext cx="10800946" cy="5269113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Predicting a continuous </a:t>
                </a:r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outcome </a:t>
                </a:r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(y) from </a:t>
                </a:r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multiple predictors </a:t>
                </a:r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). Fitting a linear function (line) of the form: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effectLst/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400" dirty="0">
                  <a:solidFill>
                    <a:schemeClr val="bg2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Estimating model’s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- intercept;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- slopes for each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lvl="1" algn="l" rtl="0"/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Interpretation of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 Effect of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while “controlling”/”</a:t>
                </a:r>
                <a:r>
                  <a:rPr lang="en-US" sz="2000" dirty="0" err="1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partialling</a:t>
                </a:r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out” the effect of all other predictors. </a:t>
                </a: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As always, we can use NHST procedures to draw inferences about these parameters (Are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different than zero? What is the 95% CI?) </a:t>
                </a:r>
              </a:p>
              <a:p>
                <a:pPr algn="l" rtl="0"/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 Can estimate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: proportion of variance in y explained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is biased with &gt;1 predictors, hence we typically use adjusted-</a:t>
                </a:r>
                <a:r>
                  <a:rPr lang="en-US" sz="20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We learned how to </a:t>
                </a:r>
                <a:r>
                  <a:rPr lang="en-US" sz="2400" b="1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code categorical variables </a:t>
                </a:r>
                <a:r>
                  <a:rPr lang="en-US" sz="2400" dirty="0">
                    <a:solidFill>
                      <a:schemeClr val="bg1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to insert them as predictors into regression models.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326" y="1457225"/>
                <a:ext cx="10800946" cy="5269113"/>
              </a:xfrm>
              <a:blipFill>
                <a:blip r:embed="rId2"/>
                <a:stretch>
                  <a:fillRect l="-678" t="-2199" r="-621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07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example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: dative alternation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69" y="1495513"/>
            <a:ext cx="11675269" cy="5062449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In many languages,  there is the so-called “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dative alternation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” phenomenon:</a:t>
            </a:r>
          </a:p>
          <a:p>
            <a:pPr marL="0" indent="0" algn="ctr" rtl="0">
              <a:buNone/>
            </a:pPr>
            <a:r>
              <a:rPr lang="en-US" sz="2400" i="1" dirty="0">
                <a:latin typeface="Alef" panose="00000500000000000000" pitchFamily="2" charset="-79"/>
                <a:cs typeface="Alef" panose="00000500000000000000" pitchFamily="2" charset="-79"/>
              </a:rPr>
              <a:t>The boy gave the girl an apple</a:t>
            </a:r>
          </a:p>
          <a:p>
            <a:pPr marL="0" indent="0" algn="ctr" rtl="0">
              <a:buNone/>
            </a:pPr>
            <a:r>
              <a:rPr lang="en-US" sz="2400" i="1" dirty="0">
                <a:latin typeface="Alef" panose="00000500000000000000" pitchFamily="2" charset="-79"/>
                <a:cs typeface="Alef" panose="00000500000000000000" pitchFamily="2" charset="-79"/>
              </a:rPr>
              <a:t>The boy gave an apple to the girl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What makes speakers produce one of the two options?</a:t>
            </a:r>
          </a:p>
          <a:p>
            <a:pPr marL="0" indent="0" algn="l" rtl="0">
              <a:buNone/>
            </a:pPr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One factor is the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length of the recipient –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we predict that as the length of the phrase describing the beneficiary (=recipient) of the action is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longer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, we expect it to be realized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at the end of the sentence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algn="l" rtl="0"/>
            <a:endParaRPr lang="en-US" sz="24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To check our hypothesis, we sampled 3263 sentences from an English corpus.</a:t>
            </a: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7276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343150" y="278606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19" y="1578847"/>
            <a:ext cx="8087182" cy="49721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2607" y="2097119"/>
            <a:ext cx="410347" cy="372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4088654" y="6212421"/>
            <a:ext cx="334355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lef" panose="00000500000000000000" pitchFamily="2" charset="-79"/>
                <a:cs typeface="Alef" panose="00000500000000000000" pitchFamily="2" charset="-79"/>
              </a:rPr>
              <a:t>Length of recipient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257780" y="2786063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257780" y="5242619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42C41D-BD3E-140C-AA14-92A1E7C1DCD0}"/>
              </a:ext>
            </a:extLst>
          </p:cNvPr>
          <p:cNvSpPr txBox="1"/>
          <p:nvPr/>
        </p:nvSpPr>
        <p:spPr>
          <a:xfrm>
            <a:off x="9093619" y="6496482"/>
            <a:ext cx="31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Data from the </a:t>
            </a:r>
            <a:r>
              <a:rPr lang="en-US" sz="1400" i="1" dirty="0" err="1">
                <a:latin typeface="Alef" panose="00000500000000000000" pitchFamily="2" charset="-79"/>
                <a:cs typeface="Alef" panose="00000500000000000000" pitchFamily="2" charset="-79"/>
              </a:rPr>
              <a:t>LanguageR</a:t>
            </a:r>
            <a:r>
              <a:rPr lang="en-US" sz="1400" i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package</a:t>
            </a:r>
            <a:endParaRPr lang="en-US" sz="14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4E6C29-CF66-C97F-DFC6-00A40A71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example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: dative alternation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6A4A0-95BC-3FE9-CA67-A59D17291FD7}"/>
              </a:ext>
            </a:extLst>
          </p:cNvPr>
          <p:cNvSpPr txBox="1"/>
          <p:nvPr/>
        </p:nvSpPr>
        <p:spPr>
          <a:xfrm flipH="1">
            <a:off x="1004339" y="2477887"/>
            <a:ext cx="13955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End of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Sentence (1)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DE25B-82A3-339C-2907-FD2B0A593A5F}"/>
              </a:ext>
            </a:extLst>
          </p:cNvPr>
          <p:cNvSpPr txBox="1"/>
          <p:nvPr/>
        </p:nvSpPr>
        <p:spPr>
          <a:xfrm flipH="1">
            <a:off x="1191136" y="4919453"/>
            <a:ext cx="1043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Verb (0)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0D08BE-78BA-3564-D81F-0966B62ED00F}"/>
              </a:ext>
            </a:extLst>
          </p:cNvPr>
          <p:cNvSpPr txBox="1"/>
          <p:nvPr/>
        </p:nvSpPr>
        <p:spPr>
          <a:xfrm rot="16200000" flipH="1">
            <a:off x="-697387" y="4180935"/>
            <a:ext cx="334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Realization of recipient</a:t>
            </a:r>
          </a:p>
        </p:txBody>
      </p:sp>
    </p:spTree>
    <p:extLst>
      <p:ext uri="{BB962C8B-B14F-4D97-AF65-F5344CB8AC3E}">
        <p14:creationId xmlns:p14="http://schemas.microsoft.com/office/powerpoint/2010/main" val="307455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00" y="1580400"/>
            <a:ext cx="8085600" cy="505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343150" y="278606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052607" y="2097119"/>
            <a:ext cx="410347" cy="372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257780" y="2786063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1004339" y="2477887"/>
            <a:ext cx="139550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End of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Sentence (1)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257780" y="5242619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1191136" y="4919453"/>
            <a:ext cx="104357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Near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Verb (0)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3363" y="1201578"/>
            <a:ext cx="1178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simple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linear model doesn’t make sense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– it fits the data poorly, predicts values smaller/larger than 0/1, and violates the model’s assumptions.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439266" y="3495368"/>
            <a:ext cx="4424515" cy="78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8311760" y="4356728"/>
            <a:ext cx="201890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y = 0.096 + 0.089*x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7E5ABB-1C02-8B88-739E-23C4BA17331C}"/>
              </a:ext>
            </a:extLst>
          </p:cNvPr>
          <p:cNvSpPr txBox="1"/>
          <p:nvPr/>
        </p:nvSpPr>
        <p:spPr>
          <a:xfrm>
            <a:off x="9093619" y="6496482"/>
            <a:ext cx="31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Data from the </a:t>
            </a:r>
            <a:r>
              <a:rPr lang="en-US" sz="1400" i="1" dirty="0" err="1">
                <a:latin typeface="Alef" panose="00000500000000000000" pitchFamily="2" charset="-79"/>
                <a:cs typeface="Alef" panose="00000500000000000000" pitchFamily="2" charset="-79"/>
              </a:rPr>
              <a:t>LanguageR</a:t>
            </a:r>
            <a:r>
              <a:rPr lang="en-US" sz="1400" i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package</a:t>
            </a:r>
            <a:endParaRPr lang="en-US" sz="14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007CFACD-4C9B-BB42-28A7-27B05AAB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example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: dative alternation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09BBB5-21C8-79ED-A1D0-EC567CE8BDAE}"/>
              </a:ext>
            </a:extLst>
          </p:cNvPr>
          <p:cNvSpPr txBox="1"/>
          <p:nvPr/>
        </p:nvSpPr>
        <p:spPr>
          <a:xfrm flipH="1">
            <a:off x="4088654" y="6212421"/>
            <a:ext cx="334355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lef" panose="00000500000000000000" pitchFamily="2" charset="-79"/>
                <a:cs typeface="Alef" panose="00000500000000000000" pitchFamily="2" charset="-79"/>
              </a:rPr>
              <a:t>Length of recipient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FEC1EE-5AB5-5688-4683-A3DC8E939F92}"/>
              </a:ext>
            </a:extLst>
          </p:cNvPr>
          <p:cNvSpPr txBox="1"/>
          <p:nvPr/>
        </p:nvSpPr>
        <p:spPr>
          <a:xfrm rot="16200000" flipH="1">
            <a:off x="-697387" y="4180935"/>
            <a:ext cx="334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Realization of recipient</a:t>
            </a:r>
          </a:p>
        </p:txBody>
      </p:sp>
    </p:spTree>
    <p:extLst>
      <p:ext uri="{BB962C8B-B14F-4D97-AF65-F5344CB8AC3E}">
        <p14:creationId xmlns:p14="http://schemas.microsoft.com/office/powerpoint/2010/main" val="423475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00" y="1580400"/>
            <a:ext cx="8085600" cy="505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343150" y="2786063"/>
            <a:ext cx="142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257780" y="2797493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257780" y="5254049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525" y="1108639"/>
            <a:ext cx="11781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Instead, in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logistic regression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, we fit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a sigmoid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that predicts the </a:t>
            </a:r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probability of y=1 given x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(in our case, the probability of the recipient realized as ‘end of sentence’ given its length).</a:t>
            </a:r>
          </a:p>
        </p:txBody>
      </p:sp>
      <p:sp>
        <p:nvSpPr>
          <p:cNvPr id="5" name="TextBox 4"/>
          <p:cNvSpPr txBox="1"/>
          <p:nvPr/>
        </p:nvSpPr>
        <p:spPr>
          <a:xfrm rot="16200000" flipH="1">
            <a:off x="-1320288" y="3451038"/>
            <a:ext cx="3583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b="1" u="sng" dirty="0">
                <a:latin typeface="Alef" panose="00000500000000000000" pitchFamily="2" charset="-79"/>
                <a:cs typeface="Alef" panose="00000500000000000000" pitchFamily="2" charset="-79"/>
              </a:rPr>
              <a:t>Probability of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 realization of recipient at end of sentence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439266" y="3495368"/>
            <a:ext cx="4424515" cy="7816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8311759" y="4356728"/>
            <a:ext cx="221858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b="1" dirty="0"/>
              <a:t>But how did we get to this optimal line?</a:t>
            </a:r>
          </a:p>
        </p:txBody>
      </p:sp>
      <p:sp>
        <p:nvSpPr>
          <p:cNvPr id="4" name="Rectangle 3"/>
          <p:cNvSpPr/>
          <p:nvPr/>
        </p:nvSpPr>
        <p:spPr>
          <a:xfrm>
            <a:off x="1886400" y="2091690"/>
            <a:ext cx="576554" cy="3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889493" y="5581134"/>
            <a:ext cx="576554" cy="303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710036-692A-5210-586E-FD2002AFBA81}"/>
              </a:ext>
            </a:extLst>
          </p:cNvPr>
          <p:cNvSpPr/>
          <p:nvPr/>
        </p:nvSpPr>
        <p:spPr>
          <a:xfrm>
            <a:off x="2052607" y="2097119"/>
            <a:ext cx="410347" cy="3727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02EAED-9867-6377-6DBE-8C047726FABB}"/>
              </a:ext>
            </a:extLst>
          </p:cNvPr>
          <p:cNvSpPr txBox="1"/>
          <p:nvPr/>
        </p:nvSpPr>
        <p:spPr>
          <a:xfrm>
            <a:off x="9093619" y="6496482"/>
            <a:ext cx="3179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Data from the </a:t>
            </a:r>
            <a:r>
              <a:rPr lang="en-US" sz="1400" i="1" dirty="0" err="1">
                <a:latin typeface="Alef" panose="00000500000000000000" pitchFamily="2" charset="-79"/>
                <a:cs typeface="Alef" panose="00000500000000000000" pitchFamily="2" charset="-79"/>
              </a:rPr>
              <a:t>LanguageR</a:t>
            </a:r>
            <a:r>
              <a:rPr lang="en-US" sz="1400" i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sz="1400" dirty="0">
                <a:latin typeface="Alef" panose="00000500000000000000" pitchFamily="2" charset="-79"/>
                <a:cs typeface="Alef" panose="00000500000000000000" pitchFamily="2" charset="-79"/>
              </a:rPr>
              <a:t>package</a:t>
            </a:r>
            <a:endParaRPr lang="en-US" sz="1400" i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1B98142-A28F-810E-A595-BFC2A2987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example</a:t>
            </a:r>
            <a:r>
              <a:rPr lang="en-US" sz="3200" dirty="0">
                <a:latin typeface="Alef" panose="00000500000000000000" pitchFamily="2" charset="-79"/>
                <a:cs typeface="Alef" panose="00000500000000000000" pitchFamily="2" charset="-79"/>
              </a:rPr>
              <a:t>: dative alternation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05E8DA-E827-2820-C543-25E5E19EEB16}"/>
              </a:ext>
            </a:extLst>
          </p:cNvPr>
          <p:cNvSpPr txBox="1"/>
          <p:nvPr/>
        </p:nvSpPr>
        <p:spPr>
          <a:xfrm flipH="1">
            <a:off x="4088654" y="6212421"/>
            <a:ext cx="334355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lef" panose="00000500000000000000" pitchFamily="2" charset="-79"/>
                <a:cs typeface="Alef" panose="00000500000000000000" pitchFamily="2" charset="-79"/>
              </a:rPr>
              <a:t>Length of recipient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8531-757D-1E78-6BD5-5D62DB1C5ACC}"/>
              </a:ext>
            </a:extLst>
          </p:cNvPr>
          <p:cNvSpPr txBox="1"/>
          <p:nvPr/>
        </p:nvSpPr>
        <p:spPr>
          <a:xfrm flipH="1">
            <a:off x="914012" y="2477887"/>
            <a:ext cx="148583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P(End of </a:t>
            </a:r>
          </a:p>
          <a:p>
            <a:pPr algn="ctr" rtl="0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Sentence)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FA5012-9F9D-A306-148E-D65FAEA7AF17}"/>
              </a:ext>
            </a:extLst>
          </p:cNvPr>
          <p:cNvSpPr txBox="1"/>
          <p:nvPr/>
        </p:nvSpPr>
        <p:spPr>
          <a:xfrm flipH="1">
            <a:off x="748877" y="4919453"/>
            <a:ext cx="148583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0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P(End of </a:t>
            </a:r>
          </a:p>
          <a:p>
            <a:pPr algn="ctr" rtl="0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Sentence) = 0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7C5640-8129-12F9-212E-DC5C179BFC53}"/>
              </a:ext>
            </a:extLst>
          </p:cNvPr>
          <p:cNvCxnSpPr/>
          <p:nvPr/>
        </p:nvCxnSpPr>
        <p:spPr>
          <a:xfrm flipH="1">
            <a:off x="2257780" y="2786063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8C853B-0B67-2E44-5579-5B73D889FAA8}"/>
              </a:ext>
            </a:extLst>
          </p:cNvPr>
          <p:cNvCxnSpPr/>
          <p:nvPr/>
        </p:nvCxnSpPr>
        <p:spPr>
          <a:xfrm flipH="1">
            <a:off x="2257780" y="5242619"/>
            <a:ext cx="205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0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8" grpId="0" animBg="1"/>
      <p:bldP spid="4" grpId="0" animBg="1"/>
      <p:bldP spid="19" grpId="0" animBg="1"/>
      <p:bldP spid="24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7102" y="1023573"/>
                <a:ext cx="11567907" cy="5534390"/>
              </a:xfrm>
            </p:spPr>
            <p:txBody>
              <a:bodyPr>
                <a:normAutofit fontScale="85000" lnSpcReduction="20000"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Instead of predicting raw values (0,1), we predict the probability of y=1 (p(y=1)). 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The function that connects a linear function of </a:t>
                </a:r>
                <a:r>
                  <a:rPr lang="en-US" i="1" dirty="0">
                    <a:latin typeface="Alef" panose="00000500000000000000" pitchFamily="2" charset="-79"/>
                    <a:cs typeface="Alef" panose="00000500000000000000" pitchFamily="2" charset="-79"/>
                  </a:rPr>
                  <a:t>x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 to p(y=1) is the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inverse logit function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:</a:t>
                </a: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marL="0" indent="0" algn="l" rtl="0">
                  <a:buNone/>
                </a:pPr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This is called a “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logit linking function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”. 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Like in all forms of regression, we use the data to find the most likely coefficients (intercept and slope(s)).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The coefficients should now be interpreted in ‘inverse logit space’.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In our example…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02" y="1023573"/>
                <a:ext cx="11567907" cy="5534390"/>
              </a:xfrm>
              <a:blipFill>
                <a:blip r:embed="rId2"/>
                <a:stretch>
                  <a:fillRect l="-738" t="-2313" r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74E0AE94-C768-A9A0-831A-667C33D7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</a:t>
            </a:r>
            <a:endParaRPr lang="en-US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7538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7C8645-D4DC-4A8B-57D2-1815F30777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" t="37672" r="33437" b="24536"/>
          <a:stretch/>
        </p:blipFill>
        <p:spPr>
          <a:xfrm>
            <a:off x="598714" y="1212681"/>
            <a:ext cx="9276622" cy="33295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0"/>
            <a:ext cx="10953749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in R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49800" y="5167077"/>
                <a:ext cx="5310188" cy="85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05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49800" y="5167077"/>
                <a:ext cx="5310188" cy="8572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 txBox="1">
            <a:spLocks/>
          </p:cNvSpPr>
          <p:nvPr/>
        </p:nvSpPr>
        <p:spPr>
          <a:xfrm>
            <a:off x="100013" y="4945620"/>
            <a:ext cx="5831681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u="sng" dirty="0">
                <a:latin typeface="Alef" panose="00000500000000000000" pitchFamily="2" charset="-79"/>
                <a:cs typeface="Alef" panose="00000500000000000000" pitchFamily="2" charset="-79"/>
              </a:rPr>
              <a:t>Interpretation of intercept (other variables are centered):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714" y="3723627"/>
            <a:ext cx="6929439" cy="1999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804861" y="5873407"/>
                <a:ext cx="11387139" cy="6715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On average, in 26% of the sentences the recipient is realized at the end of the sentence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(a number significantly different than 50%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)</a:t>
                </a: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61" y="5873407"/>
                <a:ext cx="11387139" cy="671514"/>
              </a:xfrm>
              <a:prstGeom prst="rect">
                <a:avLst/>
              </a:prstGeom>
              <a:blipFill>
                <a:blip r:embed="rId4"/>
                <a:stretch>
                  <a:fillRect l="-535" t="-8108" b="-46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187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E1CAF1-B8FC-68CD-C4DA-E48C9E13E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" t="37672" r="33437" b="24536"/>
          <a:stretch/>
        </p:blipFill>
        <p:spPr>
          <a:xfrm>
            <a:off x="598714" y="1212681"/>
            <a:ext cx="9276622" cy="332955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9526" y="4628159"/>
            <a:ext cx="3014662" cy="85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Interpretation of slope(s):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0013" y="5157077"/>
            <a:ext cx="6196015" cy="37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It can be shown that beta can be interpreted as follows: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587" y="5703615"/>
                <a:ext cx="2740819" cy="85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7" y="5703615"/>
                <a:ext cx="2740819" cy="85725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3141638" y="5758965"/>
                <a:ext cx="2740819" cy="857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𝑜𝑑𝑑𝑠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638" y="5758965"/>
                <a:ext cx="2740819" cy="857250"/>
              </a:xfrm>
              <a:prstGeom prst="rect">
                <a:avLst/>
              </a:prstGeom>
              <a:blipFill rotWithShape="0">
                <a:blip r:embed="rId5"/>
                <a:stretch>
                  <a:fillRect l="-2222" t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/>
          <p:cNvSpPr txBox="1">
            <a:spLocks/>
          </p:cNvSpPr>
          <p:nvPr/>
        </p:nvSpPr>
        <p:spPr>
          <a:xfrm>
            <a:off x="6419850" y="4628159"/>
            <a:ext cx="5314951" cy="2203531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u="sng" dirty="0"/>
              <a:t>In our case (b=0.70):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e</a:t>
            </a:r>
            <a:r>
              <a:rPr lang="en-US" sz="2000" baseline="30000" dirty="0"/>
              <a:t>0.7</a:t>
            </a:r>
            <a:r>
              <a:rPr lang="en-US" sz="2000" dirty="0"/>
              <a:t> = 2.01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For every increase of 1 word in the length of recipient, the odds of the recipient realized at the end of the sentence increase by 2.01.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… A change that is significantly different than no change in odds.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03BB87-70FD-4305-FBA7-1518285796E0}"/>
              </a:ext>
            </a:extLst>
          </p:cNvPr>
          <p:cNvSpPr/>
          <p:nvPr/>
        </p:nvSpPr>
        <p:spPr>
          <a:xfrm>
            <a:off x="574639" y="3856069"/>
            <a:ext cx="6929439" cy="19997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5BD039-1219-C659-1792-D8C7D0F8C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3" y="0"/>
            <a:ext cx="10953749" cy="1325563"/>
          </a:xfrm>
        </p:spPr>
        <p:txBody>
          <a:bodyPr>
            <a:normAutofit/>
          </a:bodyPr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Simple logistic regression in 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6611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build="p"/>
      <p:bldP spid="10" grpId="0"/>
      <p:bldP spid="11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02" y="1023573"/>
            <a:ext cx="11704640" cy="5534390"/>
          </a:xfrm>
        </p:spPr>
        <p:txBody>
          <a:bodyPr>
            <a:no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Everything* else that we know about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multiple regression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still holds!</a:t>
            </a:r>
          </a:p>
          <a:p>
            <a:pPr algn="l" rtl="0"/>
            <a:endParaRPr lang="en-US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E.g., 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Interpretation of coefficients in multiple regression, and what does it mean to control for a variable.</a:t>
            </a:r>
          </a:p>
          <a:p>
            <a:pPr lvl="2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I.e., multiple logistic regression – just add more predictors to the model!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How to code categorical independent variables and include them as predictors.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How to interpret interactions, and why it’s important to center/scale predictors...</a:t>
            </a:r>
          </a:p>
          <a:p>
            <a:pPr lvl="1"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(*with the exception of measures of overall model fit. If that’s relevant, come see me 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  <a:sym typeface="Wingdings" panose="05000000000000000000" pitchFamily="2" charset="2"/>
              </a:rPr>
              <a:t>)</a:t>
            </a:r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4E0AE94-C768-A9A0-831A-667C33D7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From simple to multiple logistic regression</a:t>
            </a:r>
            <a:endParaRPr lang="en-US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683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4E0AE94-C768-A9A0-831A-667C33D7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12" y="0"/>
            <a:ext cx="11858625" cy="1023573"/>
          </a:xfrm>
        </p:spPr>
        <p:txBody>
          <a:bodyPr>
            <a:normAutofit/>
          </a:bodyPr>
          <a:lstStyle/>
          <a:p>
            <a:pPr algn="l" rtl="0"/>
            <a:r>
              <a:rPr lang="en-US" sz="3200" b="1" dirty="0">
                <a:latin typeface="Alef" panose="00000500000000000000" pitchFamily="2" charset="-79"/>
                <a:cs typeface="Alef" panose="00000500000000000000" pitchFamily="2" charset="-79"/>
              </a:rPr>
              <a:t>Two general notes</a:t>
            </a:r>
            <a:endParaRPr lang="en-US" sz="3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CF067-57B7-AFDA-CBE8-0D53068B1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02" y="1023573"/>
            <a:ext cx="11704640" cy="553439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1) Logistic models are a subset of other types of </a:t>
            </a:r>
            <a:r>
              <a:rPr lang="en-US" b="1" i="1" dirty="0">
                <a:latin typeface="Alef" panose="00000500000000000000" pitchFamily="2" charset="-79"/>
                <a:cs typeface="Alef" panose="00000500000000000000" pitchFamily="2" charset="-79"/>
              </a:rPr>
              <a:t>General</a:t>
            </a:r>
            <a:r>
              <a:rPr lang="en-US" b="1" i="1" u="sng" dirty="0">
                <a:latin typeface="Alef" panose="00000500000000000000" pitchFamily="2" charset="-79"/>
                <a:cs typeface="Alef" panose="00000500000000000000" pitchFamily="2" charset="-79"/>
              </a:rPr>
              <a:t>ized</a:t>
            </a:r>
            <a:r>
              <a:rPr lang="en-US" b="1" i="1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Linear regression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models.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E.g., counts and ordinal variables.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The idea is the same – instead of using a function that links x to y linearly, connect x linearly to some other variable derived from y (e.g., inverse logit of y in logistic regression).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“trick” that allows us to still use what we know from “regular” linear models. </a:t>
            </a:r>
          </a:p>
          <a:p>
            <a:pPr lvl="1"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(Generalized linear models differ from “fully” non-linear models, which allow you to search for non-linearities without pre-defining a linking function. If interested, see 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  <a:hlinkClick r:id="rId2"/>
              </a:rPr>
              <a:t>here</a:t>
            </a: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 for Generalized Additive Models).</a:t>
            </a: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indent="0" algn="l" rtl="0">
              <a:buNone/>
            </a:pP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2)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Although not non-existent, binary DVs are not very common. But logistic models are going to become </a:t>
            </a:r>
            <a:r>
              <a:rPr lang="en-US" i="1" dirty="0">
                <a:latin typeface="Alef" panose="00000500000000000000" pitchFamily="2" charset="-79"/>
                <a:cs typeface="Alef" panose="00000500000000000000" pitchFamily="2" charset="-79"/>
              </a:rPr>
              <a:t>very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useful soon when we’ll talk about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logistic mixed-effect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models. </a:t>
            </a:r>
          </a:p>
          <a:p>
            <a:pPr marL="0" indent="0" algn="l" rtl="0">
              <a:buNone/>
            </a:pPr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2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30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Beyond two-way interactions</a:t>
            </a:r>
            <a:b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</a:br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quick note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1546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" y="0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Reminder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: Multiple linear regression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BA54CA-8358-4B30-BBE8-A9E8E0B5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557" y="1223761"/>
            <a:ext cx="11420273" cy="56296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E.g., in a multiple regression model with two predictors: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E8CE17-A543-EAA8-5235-A9F0AB85C472}"/>
              </a:ext>
            </a:extLst>
          </p:cNvPr>
          <p:cNvSpPr/>
          <p:nvPr/>
        </p:nvSpPr>
        <p:spPr>
          <a:xfrm>
            <a:off x="3788924" y="3429000"/>
            <a:ext cx="2655652" cy="2655652"/>
          </a:xfrm>
          <a:prstGeom prst="ellipse">
            <a:avLst/>
          </a:prstGeom>
          <a:solidFill>
            <a:schemeClr val="accent2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50401A8-BA69-D499-11C9-CF3DCFCEF79E}"/>
              </a:ext>
            </a:extLst>
          </p:cNvPr>
          <p:cNvSpPr/>
          <p:nvPr/>
        </p:nvSpPr>
        <p:spPr>
          <a:xfrm>
            <a:off x="5333114" y="3506163"/>
            <a:ext cx="2655652" cy="2655652"/>
          </a:xfrm>
          <a:prstGeom prst="ellipse">
            <a:avLst/>
          </a:prstGeom>
          <a:solidFill>
            <a:schemeClr val="accent1">
              <a:alpha val="42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93F603-EBE6-C78D-D0B0-D93DD385B846}"/>
              </a:ext>
            </a:extLst>
          </p:cNvPr>
          <p:cNvSpPr/>
          <p:nvPr/>
        </p:nvSpPr>
        <p:spPr>
          <a:xfrm>
            <a:off x="4766554" y="2103437"/>
            <a:ext cx="2655652" cy="2655652"/>
          </a:xfrm>
          <a:prstGeom prst="ellipse">
            <a:avLst/>
          </a:prstGeom>
          <a:solidFill>
            <a:srgbClr val="00B050">
              <a:alpha val="42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F24817-4577-AEEE-1DBB-0AECAADFE931}"/>
              </a:ext>
            </a:extLst>
          </p:cNvPr>
          <p:cNvSpPr txBox="1"/>
          <p:nvPr/>
        </p:nvSpPr>
        <p:spPr>
          <a:xfrm>
            <a:off x="1639659" y="4464657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D7D31"/>
                </a:solidFill>
              </a:rPr>
              <a:t>Exercise hours (x1)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59C97-A72C-F3BA-B188-43735176E81C}"/>
              </a:ext>
            </a:extLst>
          </p:cNvPr>
          <p:cNvSpPr txBox="1"/>
          <p:nvPr/>
        </p:nvSpPr>
        <p:spPr>
          <a:xfrm>
            <a:off x="8555326" y="4572160"/>
            <a:ext cx="176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/>
            <a:r>
              <a:rPr lang="en-US" dirty="0">
                <a:solidFill>
                  <a:srgbClr val="5BB3CA"/>
                </a:solidFill>
              </a:rPr>
              <a:t>Hours in sun (x2)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F4A63-CFF8-4B2A-3898-0D6F6317E2B1}"/>
              </a:ext>
            </a:extLst>
          </p:cNvPr>
          <p:cNvSpPr txBox="1"/>
          <p:nvPr/>
        </p:nvSpPr>
        <p:spPr>
          <a:xfrm>
            <a:off x="7038854" y="17867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Happiness (y)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715B3-1B56-11C5-9C9A-1F3A3E36185A}"/>
              </a:ext>
            </a:extLst>
          </p:cNvPr>
          <p:cNvSpPr/>
          <p:nvPr/>
        </p:nvSpPr>
        <p:spPr>
          <a:xfrm>
            <a:off x="4751933" y="3452605"/>
            <a:ext cx="2620417" cy="1300370"/>
          </a:xfrm>
          <a:custGeom>
            <a:avLst/>
            <a:gdLst>
              <a:gd name="connsiteX0" fmla="*/ 10567 w 2620417"/>
              <a:gd name="connsiteY0" fmla="*/ 33545 h 1300370"/>
              <a:gd name="connsiteX1" fmla="*/ 10567 w 2620417"/>
              <a:gd name="connsiteY1" fmla="*/ 33545 h 1300370"/>
              <a:gd name="connsiteX2" fmla="*/ 362992 w 2620417"/>
              <a:gd name="connsiteY2" fmla="*/ 14495 h 1300370"/>
              <a:gd name="connsiteX3" fmla="*/ 410617 w 2620417"/>
              <a:gd name="connsiteY3" fmla="*/ 33545 h 1300370"/>
              <a:gd name="connsiteX4" fmla="*/ 467767 w 2620417"/>
              <a:gd name="connsiteY4" fmla="*/ 43070 h 1300370"/>
              <a:gd name="connsiteX5" fmla="*/ 572542 w 2620417"/>
              <a:gd name="connsiteY5" fmla="*/ 24020 h 1300370"/>
              <a:gd name="connsiteX6" fmla="*/ 601117 w 2620417"/>
              <a:gd name="connsiteY6" fmla="*/ 14495 h 1300370"/>
              <a:gd name="connsiteX7" fmla="*/ 705892 w 2620417"/>
              <a:gd name="connsiteY7" fmla="*/ 33545 h 1300370"/>
              <a:gd name="connsiteX8" fmla="*/ 734467 w 2620417"/>
              <a:gd name="connsiteY8" fmla="*/ 52595 h 1300370"/>
              <a:gd name="connsiteX9" fmla="*/ 877342 w 2620417"/>
              <a:gd name="connsiteY9" fmla="*/ 90695 h 1300370"/>
              <a:gd name="connsiteX10" fmla="*/ 1020217 w 2620417"/>
              <a:gd name="connsiteY10" fmla="*/ 147845 h 1300370"/>
              <a:gd name="connsiteX11" fmla="*/ 1067842 w 2620417"/>
              <a:gd name="connsiteY11" fmla="*/ 166895 h 1300370"/>
              <a:gd name="connsiteX12" fmla="*/ 1182142 w 2620417"/>
              <a:gd name="connsiteY12" fmla="*/ 233570 h 1300370"/>
              <a:gd name="connsiteX13" fmla="*/ 1258342 w 2620417"/>
              <a:gd name="connsiteY13" fmla="*/ 319295 h 1300370"/>
              <a:gd name="connsiteX14" fmla="*/ 1239292 w 2620417"/>
              <a:gd name="connsiteY14" fmla="*/ 290720 h 1300370"/>
              <a:gd name="connsiteX15" fmla="*/ 1344067 w 2620417"/>
              <a:gd name="connsiteY15" fmla="*/ 185945 h 1300370"/>
              <a:gd name="connsiteX16" fmla="*/ 1477417 w 2620417"/>
              <a:gd name="connsiteY16" fmla="*/ 119270 h 1300370"/>
              <a:gd name="connsiteX17" fmla="*/ 1553617 w 2620417"/>
              <a:gd name="connsiteY17" fmla="*/ 100220 h 1300370"/>
              <a:gd name="connsiteX18" fmla="*/ 1610767 w 2620417"/>
              <a:gd name="connsiteY18" fmla="*/ 81170 h 1300370"/>
              <a:gd name="connsiteX19" fmla="*/ 1820317 w 2620417"/>
              <a:gd name="connsiteY19" fmla="*/ 52595 h 1300370"/>
              <a:gd name="connsiteX20" fmla="*/ 2020342 w 2620417"/>
              <a:gd name="connsiteY20" fmla="*/ 71645 h 1300370"/>
              <a:gd name="connsiteX21" fmla="*/ 2153692 w 2620417"/>
              <a:gd name="connsiteY21" fmla="*/ 90695 h 1300370"/>
              <a:gd name="connsiteX22" fmla="*/ 2287042 w 2620417"/>
              <a:gd name="connsiteY22" fmla="*/ 109745 h 1300370"/>
              <a:gd name="connsiteX23" fmla="*/ 2344192 w 2620417"/>
              <a:gd name="connsiteY23" fmla="*/ 128795 h 1300370"/>
              <a:gd name="connsiteX24" fmla="*/ 2391817 w 2620417"/>
              <a:gd name="connsiteY24" fmla="*/ 138320 h 1300370"/>
              <a:gd name="connsiteX25" fmla="*/ 2458492 w 2620417"/>
              <a:gd name="connsiteY25" fmla="*/ 157370 h 1300370"/>
              <a:gd name="connsiteX26" fmla="*/ 2544217 w 2620417"/>
              <a:gd name="connsiteY26" fmla="*/ 195470 h 1300370"/>
              <a:gd name="connsiteX27" fmla="*/ 2591842 w 2620417"/>
              <a:gd name="connsiteY27" fmla="*/ 252620 h 1300370"/>
              <a:gd name="connsiteX28" fmla="*/ 2620417 w 2620417"/>
              <a:gd name="connsiteY28" fmla="*/ 281195 h 1300370"/>
              <a:gd name="connsiteX29" fmla="*/ 2591842 w 2620417"/>
              <a:gd name="connsiteY29" fmla="*/ 500270 h 1300370"/>
              <a:gd name="connsiteX30" fmla="*/ 2572792 w 2620417"/>
              <a:gd name="connsiteY30" fmla="*/ 538370 h 1300370"/>
              <a:gd name="connsiteX31" fmla="*/ 2544217 w 2620417"/>
              <a:gd name="connsiteY31" fmla="*/ 547895 h 1300370"/>
              <a:gd name="connsiteX32" fmla="*/ 2487067 w 2620417"/>
              <a:gd name="connsiteY32" fmla="*/ 624095 h 1300370"/>
              <a:gd name="connsiteX33" fmla="*/ 2458492 w 2620417"/>
              <a:gd name="connsiteY33" fmla="*/ 643145 h 1300370"/>
              <a:gd name="connsiteX34" fmla="*/ 2420392 w 2620417"/>
              <a:gd name="connsiteY34" fmla="*/ 709820 h 1300370"/>
              <a:gd name="connsiteX35" fmla="*/ 2401342 w 2620417"/>
              <a:gd name="connsiteY35" fmla="*/ 738395 h 1300370"/>
              <a:gd name="connsiteX36" fmla="*/ 2363242 w 2620417"/>
              <a:gd name="connsiteY36" fmla="*/ 814595 h 1300370"/>
              <a:gd name="connsiteX37" fmla="*/ 2306092 w 2620417"/>
              <a:gd name="connsiteY37" fmla="*/ 986045 h 1300370"/>
              <a:gd name="connsiteX38" fmla="*/ 2267992 w 2620417"/>
              <a:gd name="connsiteY38" fmla="*/ 1014620 h 1300370"/>
              <a:gd name="connsiteX39" fmla="*/ 2172742 w 2620417"/>
              <a:gd name="connsiteY39" fmla="*/ 1052720 h 1300370"/>
              <a:gd name="connsiteX40" fmla="*/ 2077492 w 2620417"/>
              <a:gd name="connsiteY40" fmla="*/ 1100345 h 1300370"/>
              <a:gd name="connsiteX41" fmla="*/ 1991767 w 2620417"/>
              <a:gd name="connsiteY41" fmla="*/ 1138445 h 1300370"/>
              <a:gd name="connsiteX42" fmla="*/ 1925092 w 2620417"/>
              <a:gd name="connsiteY42" fmla="*/ 1176545 h 1300370"/>
              <a:gd name="connsiteX43" fmla="*/ 1886992 w 2620417"/>
              <a:gd name="connsiteY43" fmla="*/ 1186070 h 1300370"/>
              <a:gd name="connsiteX44" fmla="*/ 1820317 w 2620417"/>
              <a:gd name="connsiteY44" fmla="*/ 1205120 h 1300370"/>
              <a:gd name="connsiteX45" fmla="*/ 1763167 w 2620417"/>
              <a:gd name="connsiteY45" fmla="*/ 1233695 h 1300370"/>
              <a:gd name="connsiteX46" fmla="*/ 1706017 w 2620417"/>
              <a:gd name="connsiteY46" fmla="*/ 1243220 h 1300370"/>
              <a:gd name="connsiteX47" fmla="*/ 1553617 w 2620417"/>
              <a:gd name="connsiteY47" fmla="*/ 1252745 h 1300370"/>
              <a:gd name="connsiteX48" fmla="*/ 1477417 w 2620417"/>
              <a:gd name="connsiteY48" fmla="*/ 1281320 h 1300370"/>
              <a:gd name="connsiteX49" fmla="*/ 1420267 w 2620417"/>
              <a:gd name="connsiteY49" fmla="*/ 1290845 h 1300370"/>
              <a:gd name="connsiteX50" fmla="*/ 1372642 w 2620417"/>
              <a:gd name="connsiteY50" fmla="*/ 1300370 h 1300370"/>
              <a:gd name="connsiteX51" fmla="*/ 1144042 w 2620417"/>
              <a:gd name="connsiteY51" fmla="*/ 1281320 h 1300370"/>
              <a:gd name="connsiteX52" fmla="*/ 1096417 w 2620417"/>
              <a:gd name="connsiteY52" fmla="*/ 1262270 h 1300370"/>
              <a:gd name="connsiteX53" fmla="*/ 1067842 w 2620417"/>
              <a:gd name="connsiteY53" fmla="*/ 1252745 h 1300370"/>
              <a:gd name="connsiteX54" fmla="*/ 1001167 w 2620417"/>
              <a:gd name="connsiteY54" fmla="*/ 1233695 h 1300370"/>
              <a:gd name="connsiteX55" fmla="*/ 934492 w 2620417"/>
              <a:gd name="connsiteY55" fmla="*/ 1205120 h 1300370"/>
              <a:gd name="connsiteX56" fmla="*/ 886867 w 2620417"/>
              <a:gd name="connsiteY56" fmla="*/ 1195595 h 1300370"/>
              <a:gd name="connsiteX57" fmla="*/ 839242 w 2620417"/>
              <a:gd name="connsiteY57" fmla="*/ 1176545 h 1300370"/>
              <a:gd name="connsiteX58" fmla="*/ 724942 w 2620417"/>
              <a:gd name="connsiteY58" fmla="*/ 1138445 h 1300370"/>
              <a:gd name="connsiteX59" fmla="*/ 696367 w 2620417"/>
              <a:gd name="connsiteY59" fmla="*/ 1128920 h 1300370"/>
              <a:gd name="connsiteX60" fmla="*/ 648742 w 2620417"/>
              <a:gd name="connsiteY60" fmla="*/ 1100345 h 1300370"/>
              <a:gd name="connsiteX61" fmla="*/ 572542 w 2620417"/>
              <a:gd name="connsiteY61" fmla="*/ 1071770 h 1300370"/>
              <a:gd name="connsiteX62" fmla="*/ 524917 w 2620417"/>
              <a:gd name="connsiteY62" fmla="*/ 1052720 h 1300370"/>
              <a:gd name="connsiteX63" fmla="*/ 467767 w 2620417"/>
              <a:gd name="connsiteY63" fmla="*/ 1024145 h 1300370"/>
              <a:gd name="connsiteX64" fmla="*/ 429667 w 2620417"/>
              <a:gd name="connsiteY64" fmla="*/ 986045 h 1300370"/>
              <a:gd name="connsiteX65" fmla="*/ 410617 w 2620417"/>
              <a:gd name="connsiteY65" fmla="*/ 928895 h 1300370"/>
              <a:gd name="connsiteX66" fmla="*/ 382042 w 2620417"/>
              <a:gd name="connsiteY66" fmla="*/ 890795 h 1300370"/>
              <a:gd name="connsiteX67" fmla="*/ 353467 w 2620417"/>
              <a:gd name="connsiteY67" fmla="*/ 843170 h 1300370"/>
              <a:gd name="connsiteX68" fmla="*/ 267742 w 2620417"/>
              <a:gd name="connsiteY68" fmla="*/ 738395 h 1300370"/>
              <a:gd name="connsiteX69" fmla="*/ 210592 w 2620417"/>
              <a:gd name="connsiteY69" fmla="*/ 643145 h 1300370"/>
              <a:gd name="connsiteX70" fmla="*/ 182017 w 2620417"/>
              <a:gd name="connsiteY70" fmla="*/ 585995 h 1300370"/>
              <a:gd name="connsiteX71" fmla="*/ 115342 w 2620417"/>
              <a:gd name="connsiteY71" fmla="*/ 519320 h 1300370"/>
              <a:gd name="connsiteX72" fmla="*/ 105817 w 2620417"/>
              <a:gd name="connsiteY72" fmla="*/ 490745 h 1300370"/>
              <a:gd name="connsiteX73" fmla="*/ 86767 w 2620417"/>
              <a:gd name="connsiteY73" fmla="*/ 443120 h 1300370"/>
              <a:gd name="connsiteX74" fmla="*/ 39142 w 2620417"/>
              <a:gd name="connsiteY74" fmla="*/ 224045 h 1300370"/>
              <a:gd name="connsiteX75" fmla="*/ 1042 w 2620417"/>
              <a:gd name="connsiteY75" fmla="*/ 109745 h 1300370"/>
              <a:gd name="connsiteX76" fmla="*/ 10567 w 2620417"/>
              <a:gd name="connsiteY76" fmla="*/ 33545 h 1300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620417" h="1300370">
                <a:moveTo>
                  <a:pt x="10567" y="33545"/>
                </a:moveTo>
                <a:lnTo>
                  <a:pt x="10567" y="33545"/>
                </a:lnTo>
                <a:cubicBezTo>
                  <a:pt x="180889" y="-5760"/>
                  <a:pt x="142150" y="-8351"/>
                  <a:pt x="362992" y="14495"/>
                </a:cubicBezTo>
                <a:cubicBezTo>
                  <a:pt x="379999" y="16254"/>
                  <a:pt x="394122" y="29046"/>
                  <a:pt x="410617" y="33545"/>
                </a:cubicBezTo>
                <a:cubicBezTo>
                  <a:pt x="429249" y="38627"/>
                  <a:pt x="448717" y="39895"/>
                  <a:pt x="467767" y="43070"/>
                </a:cubicBezTo>
                <a:cubicBezTo>
                  <a:pt x="502692" y="36720"/>
                  <a:pt x="537832" y="31458"/>
                  <a:pt x="572542" y="24020"/>
                </a:cubicBezTo>
                <a:cubicBezTo>
                  <a:pt x="582359" y="21916"/>
                  <a:pt x="591077" y="14495"/>
                  <a:pt x="601117" y="14495"/>
                </a:cubicBezTo>
                <a:cubicBezTo>
                  <a:pt x="635246" y="14495"/>
                  <a:pt x="672546" y="25208"/>
                  <a:pt x="705892" y="33545"/>
                </a:cubicBezTo>
                <a:cubicBezTo>
                  <a:pt x="715417" y="39895"/>
                  <a:pt x="723838" y="48343"/>
                  <a:pt x="734467" y="52595"/>
                </a:cubicBezTo>
                <a:cubicBezTo>
                  <a:pt x="758472" y="62197"/>
                  <a:pt x="855565" y="84888"/>
                  <a:pt x="877342" y="90695"/>
                </a:cubicBezTo>
                <a:cubicBezTo>
                  <a:pt x="977699" y="117457"/>
                  <a:pt x="915509" y="99518"/>
                  <a:pt x="1020217" y="147845"/>
                </a:cubicBezTo>
                <a:cubicBezTo>
                  <a:pt x="1035741" y="155010"/>
                  <a:pt x="1052731" y="158895"/>
                  <a:pt x="1067842" y="166895"/>
                </a:cubicBezTo>
                <a:cubicBezTo>
                  <a:pt x="1106825" y="187533"/>
                  <a:pt x="1182142" y="233570"/>
                  <a:pt x="1182142" y="233570"/>
                </a:cubicBezTo>
                <a:cubicBezTo>
                  <a:pt x="1188366" y="242905"/>
                  <a:pt x="1230134" y="319295"/>
                  <a:pt x="1258342" y="319295"/>
                </a:cubicBezTo>
                <a:cubicBezTo>
                  <a:pt x="1269790" y="319295"/>
                  <a:pt x="1245642" y="300245"/>
                  <a:pt x="1239292" y="290720"/>
                </a:cubicBezTo>
                <a:cubicBezTo>
                  <a:pt x="1274217" y="255795"/>
                  <a:pt x="1301183" y="210450"/>
                  <a:pt x="1344067" y="185945"/>
                </a:cubicBezTo>
                <a:cubicBezTo>
                  <a:pt x="1393540" y="157675"/>
                  <a:pt x="1423295" y="137311"/>
                  <a:pt x="1477417" y="119270"/>
                </a:cubicBezTo>
                <a:cubicBezTo>
                  <a:pt x="1502255" y="110991"/>
                  <a:pt x="1528443" y="107413"/>
                  <a:pt x="1553617" y="100220"/>
                </a:cubicBezTo>
                <a:cubicBezTo>
                  <a:pt x="1572925" y="94703"/>
                  <a:pt x="1591165" y="85526"/>
                  <a:pt x="1610767" y="81170"/>
                </a:cubicBezTo>
                <a:cubicBezTo>
                  <a:pt x="1690280" y="63500"/>
                  <a:pt x="1741371" y="60490"/>
                  <a:pt x="1820317" y="52595"/>
                </a:cubicBezTo>
                <a:cubicBezTo>
                  <a:pt x="2009570" y="79631"/>
                  <a:pt x="1708855" y="38271"/>
                  <a:pt x="2020342" y="71645"/>
                </a:cubicBezTo>
                <a:cubicBezTo>
                  <a:pt x="2064988" y="76428"/>
                  <a:pt x="2109168" y="84888"/>
                  <a:pt x="2153692" y="90695"/>
                </a:cubicBezTo>
                <a:cubicBezTo>
                  <a:pt x="2200516" y="96802"/>
                  <a:pt x="2242190" y="97513"/>
                  <a:pt x="2287042" y="109745"/>
                </a:cubicBezTo>
                <a:cubicBezTo>
                  <a:pt x="2306415" y="115029"/>
                  <a:pt x="2324819" y="123511"/>
                  <a:pt x="2344192" y="128795"/>
                </a:cubicBezTo>
                <a:cubicBezTo>
                  <a:pt x="2359811" y="133055"/>
                  <a:pt x="2376013" y="134808"/>
                  <a:pt x="2391817" y="138320"/>
                </a:cubicBezTo>
                <a:cubicBezTo>
                  <a:pt x="2406953" y="141683"/>
                  <a:pt x="2442581" y="150299"/>
                  <a:pt x="2458492" y="157370"/>
                </a:cubicBezTo>
                <a:cubicBezTo>
                  <a:pt x="2557687" y="201457"/>
                  <a:pt x="2479849" y="174014"/>
                  <a:pt x="2544217" y="195470"/>
                </a:cubicBezTo>
                <a:cubicBezTo>
                  <a:pt x="2627699" y="278952"/>
                  <a:pt x="2525537" y="173054"/>
                  <a:pt x="2591842" y="252620"/>
                </a:cubicBezTo>
                <a:cubicBezTo>
                  <a:pt x="2600466" y="262968"/>
                  <a:pt x="2610892" y="271670"/>
                  <a:pt x="2620417" y="281195"/>
                </a:cubicBezTo>
                <a:cubicBezTo>
                  <a:pt x="2610892" y="354220"/>
                  <a:pt x="2605252" y="427858"/>
                  <a:pt x="2591842" y="500270"/>
                </a:cubicBezTo>
                <a:cubicBezTo>
                  <a:pt x="2589257" y="514232"/>
                  <a:pt x="2582832" y="528330"/>
                  <a:pt x="2572792" y="538370"/>
                </a:cubicBezTo>
                <a:cubicBezTo>
                  <a:pt x="2565692" y="545470"/>
                  <a:pt x="2553742" y="544720"/>
                  <a:pt x="2544217" y="547895"/>
                </a:cubicBezTo>
                <a:cubicBezTo>
                  <a:pt x="2526630" y="574275"/>
                  <a:pt x="2509693" y="601469"/>
                  <a:pt x="2487067" y="624095"/>
                </a:cubicBezTo>
                <a:cubicBezTo>
                  <a:pt x="2478972" y="632190"/>
                  <a:pt x="2468017" y="636795"/>
                  <a:pt x="2458492" y="643145"/>
                </a:cubicBezTo>
                <a:cubicBezTo>
                  <a:pt x="2412080" y="712763"/>
                  <a:pt x="2468731" y="625227"/>
                  <a:pt x="2420392" y="709820"/>
                </a:cubicBezTo>
                <a:cubicBezTo>
                  <a:pt x="2414712" y="719759"/>
                  <a:pt x="2406462" y="728156"/>
                  <a:pt x="2401342" y="738395"/>
                </a:cubicBezTo>
                <a:cubicBezTo>
                  <a:pt x="2354739" y="831601"/>
                  <a:pt x="2407377" y="748392"/>
                  <a:pt x="2363242" y="814595"/>
                </a:cubicBezTo>
                <a:cubicBezTo>
                  <a:pt x="2348959" y="886010"/>
                  <a:pt x="2349607" y="926212"/>
                  <a:pt x="2306092" y="986045"/>
                </a:cubicBezTo>
                <a:cubicBezTo>
                  <a:pt x="2296755" y="998884"/>
                  <a:pt x="2281454" y="1006206"/>
                  <a:pt x="2267992" y="1014620"/>
                </a:cubicBezTo>
                <a:cubicBezTo>
                  <a:pt x="2221563" y="1043638"/>
                  <a:pt x="2229742" y="1027783"/>
                  <a:pt x="2172742" y="1052720"/>
                </a:cubicBezTo>
                <a:cubicBezTo>
                  <a:pt x="2140221" y="1066948"/>
                  <a:pt x="2109930" y="1085928"/>
                  <a:pt x="2077492" y="1100345"/>
                </a:cubicBezTo>
                <a:cubicBezTo>
                  <a:pt x="2048917" y="1113045"/>
                  <a:pt x="2019736" y="1124461"/>
                  <a:pt x="1991767" y="1138445"/>
                </a:cubicBezTo>
                <a:cubicBezTo>
                  <a:pt x="1968872" y="1149893"/>
                  <a:pt x="1948395" y="1165953"/>
                  <a:pt x="1925092" y="1176545"/>
                </a:cubicBezTo>
                <a:cubicBezTo>
                  <a:pt x="1913175" y="1181962"/>
                  <a:pt x="1899622" y="1182626"/>
                  <a:pt x="1886992" y="1186070"/>
                </a:cubicBezTo>
                <a:cubicBezTo>
                  <a:pt x="1864692" y="1192152"/>
                  <a:pt x="1841891" y="1196822"/>
                  <a:pt x="1820317" y="1205120"/>
                </a:cubicBezTo>
                <a:cubicBezTo>
                  <a:pt x="1800438" y="1212766"/>
                  <a:pt x="1783373" y="1226960"/>
                  <a:pt x="1763167" y="1233695"/>
                </a:cubicBezTo>
                <a:cubicBezTo>
                  <a:pt x="1744845" y="1239802"/>
                  <a:pt x="1725250" y="1241472"/>
                  <a:pt x="1706017" y="1243220"/>
                </a:cubicBezTo>
                <a:cubicBezTo>
                  <a:pt x="1655327" y="1247828"/>
                  <a:pt x="1604417" y="1249570"/>
                  <a:pt x="1553617" y="1252745"/>
                </a:cubicBezTo>
                <a:cubicBezTo>
                  <a:pt x="1544347" y="1256453"/>
                  <a:pt x="1494215" y="1277587"/>
                  <a:pt x="1477417" y="1281320"/>
                </a:cubicBezTo>
                <a:cubicBezTo>
                  <a:pt x="1458564" y="1285510"/>
                  <a:pt x="1439268" y="1287390"/>
                  <a:pt x="1420267" y="1290845"/>
                </a:cubicBezTo>
                <a:cubicBezTo>
                  <a:pt x="1404339" y="1293741"/>
                  <a:pt x="1388517" y="1297195"/>
                  <a:pt x="1372642" y="1300370"/>
                </a:cubicBezTo>
                <a:cubicBezTo>
                  <a:pt x="1296442" y="1294020"/>
                  <a:pt x="1219789" y="1291768"/>
                  <a:pt x="1144042" y="1281320"/>
                </a:cubicBezTo>
                <a:cubicBezTo>
                  <a:pt x="1127104" y="1278984"/>
                  <a:pt x="1112426" y="1268273"/>
                  <a:pt x="1096417" y="1262270"/>
                </a:cubicBezTo>
                <a:cubicBezTo>
                  <a:pt x="1087016" y="1258745"/>
                  <a:pt x="1077496" y="1255503"/>
                  <a:pt x="1067842" y="1252745"/>
                </a:cubicBezTo>
                <a:cubicBezTo>
                  <a:pt x="1036230" y="1243713"/>
                  <a:pt x="1029714" y="1245114"/>
                  <a:pt x="1001167" y="1233695"/>
                </a:cubicBezTo>
                <a:cubicBezTo>
                  <a:pt x="978716" y="1224715"/>
                  <a:pt x="957431" y="1212766"/>
                  <a:pt x="934492" y="1205120"/>
                </a:cubicBezTo>
                <a:cubicBezTo>
                  <a:pt x="919133" y="1200000"/>
                  <a:pt x="902374" y="1200247"/>
                  <a:pt x="886867" y="1195595"/>
                </a:cubicBezTo>
                <a:cubicBezTo>
                  <a:pt x="870490" y="1190682"/>
                  <a:pt x="855365" y="1182236"/>
                  <a:pt x="839242" y="1176545"/>
                </a:cubicBezTo>
                <a:cubicBezTo>
                  <a:pt x="801371" y="1163179"/>
                  <a:pt x="763042" y="1151145"/>
                  <a:pt x="724942" y="1138445"/>
                </a:cubicBezTo>
                <a:cubicBezTo>
                  <a:pt x="715417" y="1135270"/>
                  <a:pt x="704976" y="1134086"/>
                  <a:pt x="696367" y="1128920"/>
                </a:cubicBezTo>
                <a:cubicBezTo>
                  <a:pt x="680492" y="1119395"/>
                  <a:pt x="665301" y="1108624"/>
                  <a:pt x="648742" y="1100345"/>
                </a:cubicBezTo>
                <a:cubicBezTo>
                  <a:pt x="611925" y="1081936"/>
                  <a:pt x="605517" y="1084136"/>
                  <a:pt x="572542" y="1071770"/>
                </a:cubicBezTo>
                <a:cubicBezTo>
                  <a:pt x="556533" y="1065767"/>
                  <a:pt x="540482" y="1059795"/>
                  <a:pt x="524917" y="1052720"/>
                </a:cubicBezTo>
                <a:cubicBezTo>
                  <a:pt x="505528" y="1043907"/>
                  <a:pt x="485215" y="1036359"/>
                  <a:pt x="467767" y="1024145"/>
                </a:cubicBezTo>
                <a:cubicBezTo>
                  <a:pt x="453053" y="1013845"/>
                  <a:pt x="442367" y="998745"/>
                  <a:pt x="429667" y="986045"/>
                </a:cubicBezTo>
                <a:cubicBezTo>
                  <a:pt x="423317" y="966995"/>
                  <a:pt x="419597" y="946856"/>
                  <a:pt x="410617" y="928895"/>
                </a:cubicBezTo>
                <a:cubicBezTo>
                  <a:pt x="403517" y="914696"/>
                  <a:pt x="390848" y="904004"/>
                  <a:pt x="382042" y="890795"/>
                </a:cubicBezTo>
                <a:cubicBezTo>
                  <a:pt x="371773" y="875391"/>
                  <a:pt x="362244" y="859470"/>
                  <a:pt x="353467" y="843170"/>
                </a:cubicBezTo>
                <a:cubicBezTo>
                  <a:pt x="301817" y="747249"/>
                  <a:pt x="343154" y="783642"/>
                  <a:pt x="267742" y="738395"/>
                </a:cubicBezTo>
                <a:cubicBezTo>
                  <a:pt x="240367" y="697332"/>
                  <a:pt x="241238" y="700058"/>
                  <a:pt x="210592" y="643145"/>
                </a:cubicBezTo>
                <a:cubicBezTo>
                  <a:pt x="200494" y="624392"/>
                  <a:pt x="195003" y="602877"/>
                  <a:pt x="182017" y="585995"/>
                </a:cubicBezTo>
                <a:cubicBezTo>
                  <a:pt x="162853" y="561082"/>
                  <a:pt x="115342" y="519320"/>
                  <a:pt x="115342" y="519320"/>
                </a:cubicBezTo>
                <a:cubicBezTo>
                  <a:pt x="112167" y="509795"/>
                  <a:pt x="109342" y="500146"/>
                  <a:pt x="105817" y="490745"/>
                </a:cubicBezTo>
                <a:cubicBezTo>
                  <a:pt x="99814" y="474736"/>
                  <a:pt x="90914" y="459707"/>
                  <a:pt x="86767" y="443120"/>
                </a:cubicBezTo>
                <a:cubicBezTo>
                  <a:pt x="65301" y="357257"/>
                  <a:pt x="63371" y="302790"/>
                  <a:pt x="39142" y="224045"/>
                </a:cubicBezTo>
                <a:cubicBezTo>
                  <a:pt x="11344" y="133700"/>
                  <a:pt x="25011" y="221599"/>
                  <a:pt x="1042" y="109745"/>
                </a:cubicBezTo>
                <a:cubicBezTo>
                  <a:pt x="-3662" y="87793"/>
                  <a:pt x="8980" y="46245"/>
                  <a:pt x="10567" y="33545"/>
                </a:cubicBezTo>
                <a:close/>
              </a:path>
            </a:pathLst>
          </a:custGeom>
          <a:solidFill>
            <a:srgbClr val="F739E9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997C3-CFF4-46B1-AE07-625C33827D3B}"/>
              </a:ext>
            </a:extLst>
          </p:cNvPr>
          <p:cNvSpPr txBox="1"/>
          <p:nvPr/>
        </p:nvSpPr>
        <p:spPr>
          <a:xfrm>
            <a:off x="8130354" y="2759001"/>
            <a:ext cx="2949786" cy="1323439"/>
          </a:xfrm>
          <a:prstGeom prst="rect">
            <a:avLst/>
          </a:prstGeom>
          <a:noFill/>
          <a:ln w="57150">
            <a:solidFill>
              <a:srgbClr val="CE10B3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The part explained by x1 AND x2 in y.</a:t>
            </a:r>
          </a:p>
          <a:p>
            <a:pPr algn="l" rtl="0"/>
            <a:endParaRPr lang="en-US" sz="16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Used to compute total R</a:t>
            </a:r>
            <a:r>
              <a:rPr lang="en-US" sz="1600" baseline="30000" dirty="0">
                <a:latin typeface="Alef" panose="00000500000000000000" pitchFamily="2" charset="-79"/>
                <a:cs typeface="Alef" panose="00000500000000000000" pitchFamily="2" charset="-79"/>
              </a:rPr>
              <a:t>2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 (and </a:t>
            </a:r>
            <a:r>
              <a:rPr lang="en-US" sz="1600" dirty="0" err="1">
                <a:latin typeface="Alef" panose="00000500000000000000" pitchFamily="2" charset="-79"/>
                <a:cs typeface="Alef" panose="00000500000000000000" pitchFamily="2" charset="-79"/>
              </a:rPr>
              <a:t>SSreg</a:t>
            </a:r>
            <a:r>
              <a:rPr lang="en-US" sz="1600" dirty="0">
                <a:latin typeface="Alef" panose="00000500000000000000" pitchFamily="2" charset="-79"/>
                <a:cs typeface="Alef" panose="00000500000000000000" pitchFamily="2" charset="-79"/>
              </a:rPr>
              <a:t>) of model.</a:t>
            </a:r>
            <a:endParaRPr lang="en-US" sz="1600" dirty="0">
              <a:solidFill>
                <a:srgbClr val="5BB3CA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CFEDF4F-A4F3-551A-57AD-CC47F71FC8A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5953125" y="3420721"/>
            <a:ext cx="2177229" cy="713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4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7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Beyond two-way interactions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557" y="1223761"/>
            <a:ext cx="11420273" cy="5254860"/>
          </a:xfrm>
        </p:spPr>
        <p:txBody>
          <a:bodyPr>
            <a:norm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Regression allow you to easily include higher-level interactions (3-way, 4-way …).</a:t>
            </a:r>
          </a:p>
          <a:p>
            <a:pPr lvl="1"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Although they should be clearly justified, sometimes they are useful. </a:t>
            </a:r>
          </a:p>
          <a:p>
            <a:pPr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(Equivalent) Interpretations of a 3-way interaction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(y ~ A*B*C)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:</a:t>
            </a:r>
          </a:p>
          <a:p>
            <a:pPr lvl="1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effect of the two-way interaction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on Y (e.g., A*B)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varies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as a function of the levels of the third-variable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.</a:t>
            </a:r>
          </a:p>
          <a:p>
            <a:pPr lvl="1"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Specific combinations of values of A, B, and C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lead to specific increase/decrease in Y. </a:t>
            </a:r>
          </a:p>
        </p:txBody>
      </p:sp>
    </p:spTree>
    <p:extLst>
      <p:ext uri="{BB962C8B-B14F-4D97-AF65-F5344CB8AC3E}">
        <p14:creationId xmlns:p14="http://schemas.microsoft.com/office/powerpoint/2010/main" val="74783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7"/>
            <a:ext cx="11211560" cy="1325563"/>
          </a:xfrm>
        </p:spPr>
        <p:txBody>
          <a:bodyPr/>
          <a:lstStyle/>
          <a:p>
            <a:pPr algn="l" rtl="0"/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Beyond two-way interactions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915" y="1223761"/>
            <a:ext cx="11792560" cy="5254860"/>
          </a:xfrm>
        </p:spPr>
        <p:txBody>
          <a:bodyPr>
            <a:normAutofit/>
          </a:bodyPr>
          <a:lstStyle/>
          <a:p>
            <a:pPr algn="l" rtl="0"/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Three-way interactions are relatively common 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(non-exhaustive list!)</a:t>
            </a:r>
          </a:p>
          <a:p>
            <a:pPr marL="914400" lvl="1" indent="-457200" algn="l" rtl="0">
              <a:buFont typeface="+mj-lt"/>
              <a:buAutoNum type="arabicPeriod"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 experimental designs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, when an effect of interest is reflected in a two-way interaction, and one wants to see whether it varies further as a function of another variable.</a:t>
            </a:r>
          </a:p>
          <a:p>
            <a:pPr lvl="2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The “basic” effect: Words that are less consistent (PINT) are read slower than consistent words (MINT), but only when words are not frequent. Follow-up three-way interaction questions: Does this two-way interaction changes when words presented in isolation vs., sentences? Does it vary between languages? </a:t>
            </a:r>
          </a:p>
          <a:p>
            <a:pPr lvl="2" algn="l" rtl="0"/>
            <a:endParaRPr lang="en-US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914400" lvl="1" indent="-457200" algn="l" rtl="0">
              <a:buFont typeface="+mj-lt"/>
              <a:buAutoNum type="arabicPeriod"/>
            </a:pPr>
            <a:r>
              <a:rPr lang="en-US" b="1" dirty="0">
                <a:latin typeface="Alef" panose="00000500000000000000" pitchFamily="2" charset="-79"/>
                <a:cs typeface="Alef" panose="00000500000000000000" pitchFamily="2" charset="-79"/>
              </a:rPr>
              <a:t>In correlational designs</a:t>
            </a:r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, when we are interested in more intricate relations between multiple variables.</a:t>
            </a:r>
          </a:p>
          <a:p>
            <a:pPr lvl="2"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E.g., the two-way interaction between sport hours and team sports is modulated by gender: E.g., present in men, but less so in women.  </a:t>
            </a:r>
          </a:p>
        </p:txBody>
      </p:sp>
    </p:spTree>
    <p:extLst>
      <p:ext uri="{BB962C8B-B14F-4D97-AF65-F5344CB8AC3E}">
        <p14:creationId xmlns:p14="http://schemas.microsoft.com/office/powerpoint/2010/main" val="142708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6"/>
            <a:ext cx="11211560" cy="821982"/>
          </a:xfrm>
        </p:spPr>
        <p:txBody>
          <a:bodyPr>
            <a:normAutofit/>
          </a:bodyPr>
          <a:lstStyle/>
          <a:p>
            <a:pPr algn="l" rtl="0"/>
            <a:r>
              <a:rPr lang="en-US" sz="3600" b="1" dirty="0">
                <a:latin typeface="Alef" panose="00000500000000000000" pitchFamily="2" charset="-79"/>
                <a:cs typeface="Alef" panose="00000500000000000000" pitchFamily="2" charset="-79"/>
              </a:rPr>
              <a:t>A model with a three-way interactions</a:t>
            </a:r>
            <a:endParaRPr lang="he-IL" sz="36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842B59-D43F-4958-910A-880A54ADD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" t="34345" r="37458" b="5319"/>
          <a:stretch/>
        </p:blipFill>
        <p:spPr>
          <a:xfrm>
            <a:off x="274102" y="1516646"/>
            <a:ext cx="8323033" cy="5079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60502D-98CB-E094-2353-80FBF3065D09}"/>
              </a:ext>
            </a:extLst>
          </p:cNvPr>
          <p:cNvSpPr txBox="1"/>
          <p:nvPr/>
        </p:nvSpPr>
        <p:spPr>
          <a:xfrm>
            <a:off x="171006" y="752427"/>
            <a:ext cx="1155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2000" b="1" dirty="0">
                <a:latin typeface="Alef" panose="00000500000000000000" pitchFamily="2" charset="-79"/>
                <a:cs typeface="Alef" panose="00000500000000000000" pitchFamily="2" charset="-79"/>
              </a:rPr>
              <a:t>Imagine that all ‘happiness’ data so far were from men, and now we include N=200 more women to the sample.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820A4-BDDA-157B-9607-FFF4859DCAB3}"/>
              </a:ext>
            </a:extLst>
          </p:cNvPr>
          <p:cNvSpPr/>
          <p:nvPr/>
        </p:nvSpPr>
        <p:spPr>
          <a:xfrm>
            <a:off x="274102" y="1516646"/>
            <a:ext cx="3366406" cy="338554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1CEF0B-4B2A-951F-4123-202089390796}"/>
              </a:ext>
            </a:extLst>
          </p:cNvPr>
          <p:cNvSpPr/>
          <p:nvPr/>
        </p:nvSpPr>
        <p:spPr>
          <a:xfrm>
            <a:off x="4358354" y="1855200"/>
            <a:ext cx="1196411" cy="161607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CB333E-ADB7-61B2-5EB7-25C124BDC761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990744" y="2016807"/>
            <a:ext cx="3264038" cy="731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3D9CB9-0744-8A6D-9573-DA0FF7DB4B0D}"/>
              </a:ext>
            </a:extLst>
          </p:cNvPr>
          <p:cNvSpPr txBox="1"/>
          <p:nvPr/>
        </p:nvSpPr>
        <p:spPr>
          <a:xfrm>
            <a:off x="8254782" y="2240938"/>
            <a:ext cx="386188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Everything we know about scaling, centering, coding, still holds!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F4507C-8ABC-6C48-AD32-A76B5059A0E7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3640508" y="1685923"/>
            <a:ext cx="4614274" cy="1062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85EADB-60C8-E559-25A8-40DE22FF1B04}"/>
              </a:ext>
            </a:extLst>
          </p:cNvPr>
          <p:cNvSpPr txBox="1"/>
          <p:nvPr/>
        </p:nvSpPr>
        <p:spPr>
          <a:xfrm>
            <a:off x="8254782" y="5701597"/>
            <a:ext cx="386188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2000" dirty="0">
                <a:latin typeface="Alef" panose="00000500000000000000" pitchFamily="2" charset="-79"/>
                <a:cs typeface="Alef" panose="00000500000000000000" pitchFamily="2" charset="-79"/>
              </a:rPr>
              <a:t>A significant three-way interaction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2A1381D-094E-3EBB-F175-38C086A6BE02}"/>
              </a:ext>
            </a:extLst>
          </p:cNvPr>
          <p:cNvCxnSpPr>
            <a:cxnSpLocks/>
            <a:stCxn id="19" idx="1"/>
            <a:endCxn id="23" idx="3"/>
          </p:cNvCxnSpPr>
          <p:nvPr/>
        </p:nvCxnSpPr>
        <p:spPr>
          <a:xfrm flipH="1" flipV="1">
            <a:off x="7631395" y="5496852"/>
            <a:ext cx="623387" cy="55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7B2E36F-37D8-303A-17BD-958CE9616432}"/>
              </a:ext>
            </a:extLst>
          </p:cNvPr>
          <p:cNvSpPr/>
          <p:nvPr/>
        </p:nvSpPr>
        <p:spPr>
          <a:xfrm>
            <a:off x="274103" y="5362025"/>
            <a:ext cx="7357292" cy="269654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2" grpId="0"/>
      <p:bldP spid="19" grpId="0"/>
      <p:bldP spid="2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15" y="-31107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A model with a three-way interactions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65D42-82DC-813E-694E-E5CE6DF69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" t="75421" r="43687" b="21750"/>
          <a:stretch/>
        </p:blipFill>
        <p:spPr>
          <a:xfrm>
            <a:off x="378689" y="1294456"/>
            <a:ext cx="11004861" cy="35885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8A53090-6C32-8463-055D-9872C20E74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68" y="1832956"/>
            <a:ext cx="5305714" cy="42445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1BDD5F-40DE-2A38-C2C5-28ED9D9ADEF9}"/>
              </a:ext>
            </a:extLst>
          </p:cNvPr>
          <p:cNvSpPr txBox="1"/>
          <p:nvPr/>
        </p:nvSpPr>
        <p:spPr>
          <a:xfrm>
            <a:off x="8143945" y="2394097"/>
            <a:ext cx="393721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But not much of an interaction (if anything, slightly “flipped”) among women.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A6510-E661-055A-E442-E3F3E510EB10}"/>
              </a:ext>
            </a:extLst>
          </p:cNvPr>
          <p:cNvCxnSpPr>
            <a:cxnSpLocks/>
          </p:cNvCxnSpPr>
          <p:nvPr/>
        </p:nvCxnSpPr>
        <p:spPr>
          <a:xfrm flipH="1">
            <a:off x="6594764" y="2695578"/>
            <a:ext cx="1572342" cy="1710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CA1EF66-7722-9906-46F4-EDCD17EA6410}"/>
              </a:ext>
            </a:extLst>
          </p:cNvPr>
          <p:cNvSpPr txBox="1"/>
          <p:nvPr/>
        </p:nvSpPr>
        <p:spPr>
          <a:xfrm>
            <a:off x="506917" y="2870651"/>
            <a:ext cx="255847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dirty="0">
                <a:latin typeface="Alef" panose="00000500000000000000" pitchFamily="2" charset="-79"/>
                <a:cs typeface="Alef" panose="00000500000000000000" pitchFamily="2" charset="-79"/>
              </a:rPr>
              <a:t>A similar two-way interaction we saw before among men.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83F87DA-9B88-0C39-960C-BF3AFC0E3FDA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065392" y="3332316"/>
            <a:ext cx="1423481" cy="99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422043BD-6D35-2BA0-0DE9-2D3FBC3EE800}"/>
              </a:ext>
            </a:extLst>
          </p:cNvPr>
          <p:cNvSpPr/>
          <p:nvPr/>
        </p:nvSpPr>
        <p:spPr>
          <a:xfrm>
            <a:off x="8143945" y="4331855"/>
            <a:ext cx="3798673" cy="1925319"/>
          </a:xfrm>
          <a:prstGeom prst="cloudCallou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would you further test (statistically) the source of the 3-way interaction?</a:t>
            </a:r>
          </a:p>
        </p:txBody>
      </p:sp>
    </p:spTree>
    <p:extLst>
      <p:ext uri="{BB962C8B-B14F-4D97-AF65-F5344CB8AC3E}">
        <p14:creationId xmlns:p14="http://schemas.microsoft.com/office/powerpoint/2010/main" val="359192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29" y="131662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Reminder</a:t>
            </a:r>
            <a:r>
              <a:rPr lang="en-US" sz="4000" dirty="0">
                <a:latin typeface="Alef" panose="00000500000000000000" pitchFamily="2" charset="-79"/>
                <a:cs typeface="Alef" panose="00000500000000000000" pitchFamily="2" charset="-79"/>
              </a:rPr>
              <a:t>: Multiple linear regression</a:t>
            </a:r>
            <a:endParaRPr lang="he-IL" sz="40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326" y="1457225"/>
                <a:ext cx="10800946" cy="5269113"/>
              </a:xfrm>
            </p:spPr>
            <p:txBody>
              <a:bodyPr>
                <a:normAutofit fontScale="92500" lnSpcReduction="20000"/>
              </a:bodyPr>
              <a:lstStyle/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Predicting a continuous </a:t>
                </a:r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outcome </a:t>
                </a:r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(y) from </a:t>
                </a:r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multiple predictors </a:t>
                </a:r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). Fitting a linear function (line) of the form:</a:t>
                </a:r>
              </a:p>
              <a:p>
                <a:pPr marL="0" indent="0" algn="ctr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𝑘𝑖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effectLst/>
                  <a:latin typeface="Alef" panose="00000500000000000000" pitchFamily="2" charset="-79"/>
                  <a:ea typeface="Calibri" panose="020F0502020204030204" pitchFamily="34" charset="0"/>
                  <a:cs typeface="Alef" panose="00000500000000000000" pitchFamily="2" charset="-79"/>
                </a:endParaRPr>
              </a:p>
              <a:p>
                <a:pPr marL="0" indent="0" algn="ctr" rtl="0">
                  <a:buNone/>
                </a:pPr>
                <a:endParaRPr lang="en-US" sz="2400" dirty="0">
                  <a:solidFill>
                    <a:schemeClr val="bg2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Estimating model’s parameters: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bg2"/>
                        </a:solidFill>
                        <a:effectLst/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- intercept;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𝒃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- slopes for each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  <m:r>
                      <a:rPr lang="en-US" sz="2400" b="1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lvl="1" algn="l" rtl="0"/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Interpretation of slope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 Effect of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while “controlling”/”</a:t>
                </a:r>
                <a:r>
                  <a:rPr lang="en-US" sz="2000" dirty="0" err="1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partialling</a:t>
                </a:r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out” the effect of all other predictors. </a:t>
                </a:r>
              </a:p>
              <a:p>
                <a:pPr algn="l" rtl="0"/>
                <a:endParaRPr lang="en-US" sz="2400" dirty="0">
                  <a:solidFill>
                    <a:schemeClr val="bg2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As always, we can use NHST procedures to draw inferences about these parameters (Are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different than zero? What is the 95% CI?) </a:t>
                </a:r>
              </a:p>
              <a:p>
                <a:pPr algn="l" rtl="0"/>
                <a:endParaRPr lang="en-US" sz="2400" dirty="0">
                  <a:solidFill>
                    <a:schemeClr val="bg2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Can estimate </a:t>
                </a:r>
                <a:r>
                  <a:rPr lang="en-US" sz="2400" b="1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total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𝑹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: proportion of variance in y explained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2"/>
                  </a:solidFill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effectLst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Alef" panose="00000500000000000000" pitchFamily="2" charset="-79"/>
                    <a:cs typeface="Alef" panose="00000500000000000000" pitchFamily="2" charset="-79"/>
                  </a:rPr>
                  <a:t> is biased with &gt;1 predictors, hence we typically use adjusted-</a:t>
                </a:r>
                <a:r>
                  <a:rPr lang="en-US" sz="2000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We learned how to </a:t>
                </a:r>
                <a:r>
                  <a:rPr lang="en-US" sz="24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code categorical variables </a:t>
                </a:r>
                <a:r>
                  <a:rPr lang="en-US" sz="2400" dirty="0">
                    <a:latin typeface="Alef" panose="00000500000000000000" pitchFamily="2" charset="-79"/>
                    <a:cs typeface="Alef" panose="00000500000000000000" pitchFamily="2" charset="-79"/>
                  </a:rPr>
                  <a:t>to insert them as predictors into regression models.</a:t>
                </a: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326" y="1457225"/>
                <a:ext cx="10800946" cy="5269113"/>
              </a:xfrm>
              <a:blipFill>
                <a:blip r:embed="rId2"/>
                <a:stretch>
                  <a:fillRect l="-678" t="-2199" r="-621" b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09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CAB3-919A-399C-EFE9-36FDB775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sz="4800" b="1" dirty="0">
                <a:latin typeface="Alef" panose="00000500000000000000" pitchFamily="2" charset="-79"/>
                <a:cs typeface="Alef" panose="00000500000000000000" pitchFamily="2" charset="-79"/>
              </a:rPr>
              <a:t>Interactions in regression models</a:t>
            </a:r>
            <a:endParaRPr lang="he-IL" sz="48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603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07" y="-11954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Interactions in regression models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2648" y="1261369"/>
                <a:ext cx="11389468" cy="5254860"/>
              </a:xfrm>
            </p:spPr>
            <p:txBody>
              <a:bodyPr>
                <a:normAutofit/>
              </a:bodyPr>
              <a:lstStyle/>
              <a:p>
                <a:pPr algn="l" rtl="0"/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Our regression models so far were </a:t>
                </a:r>
                <a:r>
                  <a:rPr lang="en-US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additive: </a:t>
                </a:r>
                <a:r>
                  <a:rPr lang="en-US" dirty="0">
                    <a:latin typeface="Alef" panose="00000500000000000000" pitchFamily="2" charset="-79"/>
                    <a:cs typeface="Alef" panose="00000500000000000000" pitchFamily="2" charset="-79"/>
                  </a:rPr>
                  <a:t>The effect of one predictor didn’t depend on the value of the other(s). </a:t>
                </a:r>
              </a:p>
              <a:p>
                <a:pPr lvl="1" algn="l" rtl="0"/>
                <a:r>
                  <a:rPr lang="en-US" sz="2000" b="1" dirty="0">
                    <a:latin typeface="Alef" panose="00000500000000000000" pitchFamily="2" charset="-79"/>
                    <a:cs typeface="Alef" panose="00000500000000000000" pitchFamily="2" charset="-79"/>
                  </a:rPr>
                  <a:t>Additive models </a:t>
                </a:r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has the same effect in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, and vice versa: For each increase of 1 unit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we estimate a change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 in y, which is assumed to be similar across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latin typeface="Alef" panose="00000500000000000000" pitchFamily="2" charset="-79"/>
                    <a:cs typeface="Alef" panose="00000500000000000000" pitchFamily="2" charset="-79"/>
                  </a:rPr>
                  <a:t>.</a:t>
                </a:r>
              </a:p>
              <a:p>
                <a:pPr marL="0" indent="0" algn="l" rtl="0">
                  <a:buNone/>
                </a:pPr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16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lvl="1" algn="l" rtl="0"/>
                <a:endParaRPr lang="en-US" sz="2000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sz="2000" b="1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  <a:p>
                <a:pPr algn="l" rtl="0"/>
                <a:endParaRPr lang="en-US" dirty="0">
                  <a:latin typeface="Alef" panose="00000500000000000000" pitchFamily="2" charset="-79"/>
                  <a:cs typeface="Alef" panose="00000500000000000000" pitchFamily="2" charset="-79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2648" y="1261369"/>
                <a:ext cx="11389468" cy="5254860"/>
              </a:xfrm>
              <a:blipFill>
                <a:blip r:embed="rId2"/>
                <a:stretch>
                  <a:fillRect l="-964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5A1B9E6-9119-A7EC-90AD-CE4E8717D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25" t="22222" r="30937" b="16805"/>
          <a:stretch/>
        </p:blipFill>
        <p:spPr>
          <a:xfrm>
            <a:off x="1882925" y="3158049"/>
            <a:ext cx="3876942" cy="369995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646301E-AA48-5040-71DE-4F5EE3F1F2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82" y="3283105"/>
            <a:ext cx="4599782" cy="344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007" y="-11954"/>
            <a:ext cx="11211560" cy="1325563"/>
          </a:xfrm>
        </p:spPr>
        <p:txBody>
          <a:bodyPr/>
          <a:lstStyle/>
          <a:p>
            <a:pPr algn="l" rtl="0"/>
            <a:r>
              <a:rPr lang="en-US" sz="4000" b="1" dirty="0">
                <a:latin typeface="Alef" panose="00000500000000000000" pitchFamily="2" charset="-79"/>
                <a:cs typeface="Alef" panose="00000500000000000000" pitchFamily="2" charset="-79"/>
              </a:rPr>
              <a:t>Interactions in regression models</a:t>
            </a:r>
            <a:endParaRPr lang="he-IL" sz="4000" b="1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648" y="1128045"/>
            <a:ext cx="11389468" cy="5631678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Today, we will learn about 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interactive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regression models</a:t>
            </a:r>
            <a:r>
              <a:rPr lang="en-US" sz="2400" b="1" dirty="0">
                <a:latin typeface="Alef" panose="00000500000000000000" pitchFamily="2" charset="-79"/>
                <a:cs typeface="Alef" panose="00000500000000000000" pitchFamily="2" charset="-79"/>
              </a:rPr>
              <a:t>: 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The effect of one predictor </a:t>
            </a:r>
            <a:r>
              <a:rPr lang="en-US" sz="2400" u="sng" dirty="0">
                <a:latin typeface="Alef" panose="00000500000000000000" pitchFamily="2" charset="-79"/>
                <a:cs typeface="Alef" panose="00000500000000000000" pitchFamily="2" charset="-79"/>
              </a:rPr>
              <a:t>does</a:t>
            </a:r>
            <a:r>
              <a:rPr lang="en-US" sz="2400" dirty="0">
                <a:latin typeface="Alef" panose="00000500000000000000" pitchFamily="2" charset="-79"/>
                <a:cs typeface="Alef" panose="00000500000000000000" pitchFamily="2" charset="-79"/>
              </a:rPr>
              <a:t> (potentially) depend on the value of the other(s). 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We will </a:t>
            </a:r>
            <a:r>
              <a:rPr lang="en-US" sz="1800" b="1" dirty="0">
                <a:latin typeface="Alef" panose="00000500000000000000" pitchFamily="2" charset="-79"/>
                <a:cs typeface="Alef" panose="00000500000000000000" pitchFamily="2" charset="-79"/>
              </a:rPr>
              <a:t>estimate a slope for an interaction term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, to examine whether indeed the effect of one variable depends on a level of another. </a:t>
            </a: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Typically, in interactive models, we look both at the </a:t>
            </a:r>
            <a:r>
              <a:rPr lang="en-US" sz="1800" b="1" dirty="0">
                <a:latin typeface="Alef" panose="00000500000000000000" pitchFamily="2" charset="-79"/>
                <a:cs typeface="Alef" panose="00000500000000000000" pitchFamily="2" charset="-79"/>
              </a:rPr>
              <a:t>main effects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, but in addition we examine the effect of an </a:t>
            </a:r>
            <a:r>
              <a:rPr lang="en-US" sz="1800" b="1" dirty="0">
                <a:latin typeface="Alef" panose="00000500000000000000" pitchFamily="2" charset="-79"/>
                <a:cs typeface="Alef" panose="00000500000000000000" pitchFamily="2" charset="-79"/>
              </a:rPr>
              <a:t>interaction</a:t>
            </a:r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: whether the effect of on predictor depends on the levels of another predictor.</a:t>
            </a: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2" algn="l" rtl="0"/>
            <a:endParaRPr lang="en-US" sz="14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lvl="1" algn="l" rtl="0"/>
            <a:r>
              <a:rPr lang="en-US" sz="1800" dirty="0">
                <a:latin typeface="Alef" panose="00000500000000000000" pitchFamily="2" charset="-79"/>
                <a:cs typeface="Alef" panose="00000500000000000000" pitchFamily="2" charset="-79"/>
              </a:rPr>
              <a:t>This is very similar to what we already saw in two-way ANOVAs. As always, regressions are simply a more general and flexible approach, to which ANOVA is a special case.</a:t>
            </a:r>
          </a:p>
          <a:p>
            <a:pPr lvl="1" algn="l" rtl="0"/>
            <a:endParaRPr lang="en-US" sz="1800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1800" b="1" dirty="0"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algn="l" rtl="0"/>
            <a:endParaRPr lang="en-US" sz="2400" dirty="0"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CE7B4-0E50-363C-FE73-5293D3716F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48" y="3316840"/>
            <a:ext cx="3017520" cy="226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E88783-3072-7D6C-967F-8A476F603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7590" y="3316840"/>
            <a:ext cx="3017520" cy="2263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63EAEC-F92F-451E-437E-563506811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316840"/>
            <a:ext cx="3017520" cy="226314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0B9CD89-A756-1F5A-A701-EAD9C6994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349" y="3316840"/>
            <a:ext cx="3017520" cy="22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4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</TotalTime>
  <Words>4706</Words>
  <Application>Microsoft Office PowerPoint</Application>
  <PresentationFormat>Widescreen</PresentationFormat>
  <Paragraphs>477</Paragraphs>
  <Slides>53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Alef</vt:lpstr>
      <vt:lpstr>Arial</vt:lpstr>
      <vt:lpstr>Calibri</vt:lpstr>
      <vt:lpstr>Calibri Light</vt:lpstr>
      <vt:lpstr>Cambria Math</vt:lpstr>
      <vt:lpstr>Wingdings</vt:lpstr>
      <vt:lpstr>Office Theme</vt:lpstr>
      <vt:lpstr>Stats for Grad Students: Lecture #7</vt:lpstr>
      <vt:lpstr>Reminder: Multiple linear regression</vt:lpstr>
      <vt:lpstr>Reminder: Multiple linear regression</vt:lpstr>
      <vt:lpstr>Reminder: Multiple linear regression</vt:lpstr>
      <vt:lpstr>Reminder: Multiple linear regression</vt:lpstr>
      <vt:lpstr>Reminder: Multiple linear regression</vt:lpstr>
      <vt:lpstr>Interactions in regression models</vt:lpstr>
      <vt:lpstr>Interactions in regression models</vt:lpstr>
      <vt:lpstr>Interactions in regression models</vt:lpstr>
      <vt:lpstr>Questions about interactions are very common… Over-using the happiness example</vt:lpstr>
      <vt:lpstr>Questions about Interactions are very common… Over-using the happiness example</vt:lpstr>
      <vt:lpstr>Plotting the raw* data *(=simulated. don’t use for life-changing decisions!)</vt:lpstr>
      <vt:lpstr>Plotting the raw* data *(=simulated. don’t use for life-changing decisions!)</vt:lpstr>
      <vt:lpstr>Running a model with an interaction - R</vt:lpstr>
      <vt:lpstr>Running a model with an interaction - R</vt:lpstr>
      <vt:lpstr>Running a model with an interaction - R</vt:lpstr>
      <vt:lpstr>Centering independent variables</vt:lpstr>
      <vt:lpstr>Centering (and scaling) independent variables</vt:lpstr>
      <vt:lpstr>Centered vs. non-centered variables in a regression model</vt:lpstr>
      <vt:lpstr>Centering vs. scaling (i.e., Z-transformation)</vt:lpstr>
      <vt:lpstr>One more advantage of centering/scaling</vt:lpstr>
      <vt:lpstr>The bottom line</vt:lpstr>
      <vt:lpstr>One more reason to center: Reduce artificial collinearity</vt:lpstr>
      <vt:lpstr>One-final note: No matter what you do, be clear about it!</vt:lpstr>
      <vt:lpstr>Transformations of independent variables And comparison of non-nested models</vt:lpstr>
      <vt:lpstr>Transformations of independent variables</vt:lpstr>
      <vt:lpstr>Quadratic model example: Work hours and happiness</vt:lpstr>
      <vt:lpstr>Quadratic model example: Work hours and happiness</vt:lpstr>
      <vt:lpstr>Quadratic model example: Work hours and happiness</vt:lpstr>
      <vt:lpstr>A general note: Transformations of independent variables</vt:lpstr>
      <vt:lpstr>Log-transformation example: Word frequency effect</vt:lpstr>
      <vt:lpstr>Log-transformation example: Word frequency effect</vt:lpstr>
      <vt:lpstr>Log-transformation example: Word frequency effect</vt:lpstr>
      <vt:lpstr>To transform or not to transform? </vt:lpstr>
      <vt:lpstr>Think about transforming, But always beware over-fitting!</vt:lpstr>
      <vt:lpstr>A useful approach: Cross-validation </vt:lpstr>
      <vt:lpstr>Logistic regression</vt:lpstr>
      <vt:lpstr>Beyond numeric DVs</vt:lpstr>
      <vt:lpstr>Beyond numeric DVs</vt:lpstr>
      <vt:lpstr>Simple logistic regression example: dative alternation</vt:lpstr>
      <vt:lpstr>Simple logistic regression example: dative alternation</vt:lpstr>
      <vt:lpstr>Simple logistic regression example: dative alternation</vt:lpstr>
      <vt:lpstr>Simple logistic regression example: dative alternation</vt:lpstr>
      <vt:lpstr>Simple logistic regression</vt:lpstr>
      <vt:lpstr>Simple logistic regression in R</vt:lpstr>
      <vt:lpstr>Simple logistic regression in R</vt:lpstr>
      <vt:lpstr>From simple to multiple logistic regression</vt:lpstr>
      <vt:lpstr>Two general notes</vt:lpstr>
      <vt:lpstr>Beyond two-way interactions A quick note</vt:lpstr>
      <vt:lpstr>Beyond two-way interactions</vt:lpstr>
      <vt:lpstr>Beyond two-way interactions</vt:lpstr>
      <vt:lpstr>A model with a three-way interactions</vt:lpstr>
      <vt:lpstr>A model with a three-way interactions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שיטות מחקר בקוגניציה – שיעור מספר 12</dc:title>
  <dc:creator>Noam Siegelman</dc:creator>
  <cp:lastModifiedBy>Noam Siegelman</cp:lastModifiedBy>
  <cp:revision>453</cp:revision>
  <dcterms:created xsi:type="dcterms:W3CDTF">2015-09-20T10:38:44Z</dcterms:created>
  <dcterms:modified xsi:type="dcterms:W3CDTF">2022-12-13T07:44:02Z</dcterms:modified>
</cp:coreProperties>
</file>